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C174F-870C-4BCF-906D-DAFBD28BD725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8C2E93-C27A-402D-BF6C-3AC67DCC7741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00B0C1-BEC6-4430-9363-36D11652A81B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FD209B-E608-4C1D-B2D6-38B308FC823E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9BF57-A78D-48AF-ACC7-0F9D8D36AF29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8A04E-94DC-4112-B472-BB08FA7729CA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FFBBA-0584-482E-9FEB-A96E10D947B3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1BC39-FBC1-46A6-9B23-2060C3197C9E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22F3AB-D633-4974-8D3F-1D9160B82D65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836FF-609B-433E-8F9C-FF0F86FAAD1C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83DB3-DF7F-43C2-BAE1-8E174D5C0934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D63B755B-3E2E-4F74-A991-1DF817C69CBD}" type="slidenum">
              <a:rPr lang="he-IL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clipartacus.sitemynet.com/free_clipart/music_clipart/music_clipart_violin.gif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5.jpeg"/><Relationship Id="rId10" Type="http://schemas.openxmlformats.org/officeDocument/2006/relationships/image" Target="../media/image9.jpeg"/><Relationship Id="rId4" Type="http://schemas.openxmlformats.org/officeDocument/2006/relationships/image" Target="../media/image4.pn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jpe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hyperlink" Target="http://www.mdgraphic.ru/pic/vec2/country/SPAIN/BULL2.gif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jpe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2.jpeg"/><Relationship Id="rId7" Type="http://schemas.openxmlformats.org/officeDocument/2006/relationships/image" Target="../media/image20.png"/><Relationship Id="rId12" Type="http://schemas.openxmlformats.org/officeDocument/2006/relationships/image" Target="../media/image9.jpeg"/><Relationship Id="rId2" Type="http://schemas.openxmlformats.org/officeDocument/2006/relationships/hyperlink" Target="http://www.mdgraphic.ru/pic/vec2/country/SPAIN/BULL2.gif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11" Type="http://schemas.openxmlformats.org/officeDocument/2006/relationships/image" Target="../media/image7.png"/><Relationship Id="rId5" Type="http://schemas.openxmlformats.org/officeDocument/2006/relationships/image" Target="../media/image16.png"/><Relationship Id="rId10" Type="http://schemas.openxmlformats.org/officeDocument/2006/relationships/image" Target="../media/image6.png"/><Relationship Id="rId4" Type="http://schemas.openxmlformats.org/officeDocument/2006/relationships/image" Target="../media/image15.png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8" name="Group 30"/>
          <p:cNvGrpSpPr>
            <a:grpSpLocks/>
          </p:cNvGrpSpPr>
          <p:nvPr/>
        </p:nvGrpSpPr>
        <p:grpSpPr bwMode="auto">
          <a:xfrm>
            <a:off x="228600" y="90488"/>
            <a:ext cx="8686800" cy="6494462"/>
            <a:chOff x="144" y="57"/>
            <a:chExt cx="5472" cy="4091"/>
          </a:xfrm>
        </p:grpSpPr>
        <p:grpSp>
          <p:nvGrpSpPr>
            <p:cNvPr id="2075" name="Group 27"/>
            <p:cNvGrpSpPr>
              <a:grpSpLocks/>
            </p:cNvGrpSpPr>
            <p:nvPr/>
          </p:nvGrpSpPr>
          <p:grpSpPr bwMode="auto">
            <a:xfrm>
              <a:off x="144" y="172"/>
              <a:ext cx="5472" cy="3976"/>
              <a:chOff x="144" y="172"/>
              <a:chExt cx="5472" cy="3976"/>
            </a:xfrm>
          </p:grpSpPr>
          <p:pic>
            <p:nvPicPr>
              <p:cNvPr id="2054" name="Picture 6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4" y="172"/>
                <a:ext cx="5472" cy="3976"/>
              </a:xfrm>
              <a:prstGeom prst="rect">
                <a:avLst/>
              </a:prstGeom>
              <a:noFill/>
            </p:spPr>
          </p:pic>
          <p:sp>
            <p:nvSpPr>
              <p:cNvPr id="2055" name="Text Box 7"/>
              <p:cNvSpPr txBox="1">
                <a:spLocks noChangeArrowheads="1"/>
              </p:cNvSpPr>
              <p:nvPr/>
            </p:nvSpPr>
            <p:spPr bwMode="auto">
              <a:xfrm>
                <a:off x="2736" y="3168"/>
                <a:ext cx="52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e-IL" sz="3600">
                    <a:cs typeface="Aharoni" pitchFamily="2" charset="-79"/>
                  </a:rPr>
                  <a:t>כּוֹס</a:t>
                </a:r>
                <a:endParaRPr lang="en-US" sz="3600">
                  <a:cs typeface="Aharoni" pitchFamily="2" charset="-79"/>
                </a:endParaRPr>
              </a:p>
            </p:txBody>
          </p:sp>
          <p:sp>
            <p:nvSpPr>
              <p:cNvPr id="2056" name="Text Box 8"/>
              <p:cNvSpPr txBox="1">
                <a:spLocks noChangeArrowheads="1"/>
              </p:cNvSpPr>
              <p:nvPr/>
            </p:nvSpPr>
            <p:spPr bwMode="auto">
              <a:xfrm>
                <a:off x="2160" y="3168"/>
                <a:ext cx="52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e-IL" sz="3600">
                    <a:cs typeface="Aharoni" pitchFamily="2" charset="-79"/>
                  </a:rPr>
                  <a:t>קוֹף</a:t>
                </a:r>
                <a:endParaRPr lang="en-US" sz="3600">
                  <a:cs typeface="Aharoni" pitchFamily="2" charset="-79"/>
                </a:endParaRPr>
              </a:p>
            </p:txBody>
          </p:sp>
          <p:sp>
            <p:nvSpPr>
              <p:cNvPr id="2057" name="Text Box 9"/>
              <p:cNvSpPr txBox="1">
                <a:spLocks noChangeArrowheads="1"/>
              </p:cNvSpPr>
              <p:nvPr/>
            </p:nvSpPr>
            <p:spPr bwMode="auto">
              <a:xfrm>
                <a:off x="1584" y="3120"/>
                <a:ext cx="52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e-IL" sz="3600">
                    <a:cs typeface="Aharoni" pitchFamily="2" charset="-79"/>
                  </a:rPr>
                  <a:t>יוֹנָה</a:t>
                </a:r>
                <a:endParaRPr lang="en-US" sz="3600">
                  <a:cs typeface="Aharoni" pitchFamily="2" charset="-79"/>
                </a:endParaRPr>
              </a:p>
            </p:txBody>
          </p:sp>
          <p:sp>
            <p:nvSpPr>
              <p:cNvPr id="2058" name="Text Box 10"/>
              <p:cNvSpPr txBox="1">
                <a:spLocks noChangeArrowheads="1"/>
              </p:cNvSpPr>
              <p:nvPr/>
            </p:nvSpPr>
            <p:spPr bwMode="auto">
              <a:xfrm>
                <a:off x="1008" y="2832"/>
                <a:ext cx="624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e-IL" sz="3600">
                    <a:cs typeface="Aharoni" pitchFamily="2" charset="-79"/>
                  </a:rPr>
                  <a:t>מַסּוֹר</a:t>
                </a:r>
                <a:endParaRPr lang="en-US" sz="3600">
                  <a:cs typeface="Aharoni" pitchFamily="2" charset="-79"/>
                </a:endParaRPr>
              </a:p>
            </p:txBody>
          </p:sp>
          <p:sp>
            <p:nvSpPr>
              <p:cNvPr id="2059" name="Text Box 11"/>
              <p:cNvSpPr txBox="1">
                <a:spLocks noChangeArrowheads="1"/>
              </p:cNvSpPr>
              <p:nvPr/>
            </p:nvSpPr>
            <p:spPr bwMode="auto">
              <a:xfrm>
                <a:off x="528" y="2544"/>
                <a:ext cx="52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e-IL" sz="3600">
                    <a:cs typeface="Aharoni" pitchFamily="2" charset="-79"/>
                  </a:rPr>
                  <a:t>בַּלּוֹן</a:t>
                </a:r>
                <a:endParaRPr lang="en-US" sz="3600">
                  <a:cs typeface="Aharoni" pitchFamily="2" charset="-79"/>
                </a:endParaRPr>
              </a:p>
            </p:txBody>
          </p:sp>
          <p:sp>
            <p:nvSpPr>
              <p:cNvPr id="2060" name="Text Box 12"/>
              <p:cNvSpPr txBox="1">
                <a:spLocks noChangeArrowheads="1"/>
              </p:cNvSpPr>
              <p:nvPr/>
            </p:nvSpPr>
            <p:spPr bwMode="auto">
              <a:xfrm>
                <a:off x="240" y="2064"/>
                <a:ext cx="672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e-IL" sz="3600">
                    <a:cs typeface="Aharoni" pitchFamily="2" charset="-79"/>
                  </a:rPr>
                  <a:t>קִפּוֹד</a:t>
                </a:r>
                <a:endParaRPr lang="en-US" sz="3600">
                  <a:cs typeface="Aharoni" pitchFamily="2" charset="-79"/>
                </a:endParaRPr>
              </a:p>
            </p:txBody>
          </p:sp>
          <p:sp>
            <p:nvSpPr>
              <p:cNvPr id="2061" name="Text Box 13"/>
              <p:cNvSpPr txBox="1">
                <a:spLocks noChangeArrowheads="1"/>
              </p:cNvSpPr>
              <p:nvPr/>
            </p:nvSpPr>
            <p:spPr bwMode="auto">
              <a:xfrm>
                <a:off x="432" y="1584"/>
                <a:ext cx="52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e-IL" sz="3600">
                    <a:cs typeface="Aharoni" pitchFamily="2" charset="-79"/>
                  </a:rPr>
                  <a:t>שׁוֹר</a:t>
                </a:r>
                <a:endParaRPr lang="en-US" sz="3600">
                  <a:cs typeface="Aharoni" pitchFamily="2" charset="-79"/>
                </a:endParaRPr>
              </a:p>
            </p:txBody>
          </p:sp>
          <p:sp>
            <p:nvSpPr>
              <p:cNvPr id="2062" name="Text Box 14"/>
              <p:cNvSpPr txBox="1">
                <a:spLocks noChangeArrowheads="1"/>
              </p:cNvSpPr>
              <p:nvPr/>
            </p:nvSpPr>
            <p:spPr bwMode="auto">
              <a:xfrm>
                <a:off x="528" y="1152"/>
                <a:ext cx="672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e-IL" sz="3600">
                    <a:cs typeface="Aharoni" pitchFamily="2" charset="-79"/>
                  </a:rPr>
                  <a:t>כּוֹבַע</a:t>
                </a:r>
                <a:endParaRPr lang="en-US" sz="3600">
                  <a:cs typeface="Aharoni" pitchFamily="2" charset="-79"/>
                </a:endParaRPr>
              </a:p>
            </p:txBody>
          </p:sp>
          <p:sp>
            <p:nvSpPr>
              <p:cNvPr id="2063" name="Text Box 15"/>
              <p:cNvSpPr txBox="1">
                <a:spLocks noChangeArrowheads="1"/>
              </p:cNvSpPr>
              <p:nvPr/>
            </p:nvSpPr>
            <p:spPr bwMode="auto">
              <a:xfrm>
                <a:off x="4416" y="604"/>
                <a:ext cx="720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e-IL" sz="3600">
                    <a:cs typeface="Aharoni" pitchFamily="2" charset="-79"/>
                  </a:rPr>
                  <a:t>דֹּב</a:t>
                </a:r>
                <a:endParaRPr lang="en-US" sz="3600">
                  <a:cs typeface="Aharoni" pitchFamily="2" charset="-79"/>
                </a:endParaRPr>
              </a:p>
            </p:txBody>
          </p:sp>
          <p:sp>
            <p:nvSpPr>
              <p:cNvPr id="2064" name="Text Box 16"/>
              <p:cNvSpPr txBox="1">
                <a:spLocks noChangeArrowheads="1"/>
              </p:cNvSpPr>
              <p:nvPr/>
            </p:nvSpPr>
            <p:spPr bwMode="auto">
              <a:xfrm>
                <a:off x="1344" y="624"/>
                <a:ext cx="624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e-IL" sz="3600">
                    <a:cs typeface="Aharoni" pitchFamily="2" charset="-79"/>
                  </a:rPr>
                  <a:t>כּוֹכַב</a:t>
                </a:r>
                <a:endParaRPr lang="en-US" sz="3600">
                  <a:cs typeface="Aharoni" pitchFamily="2" charset="-79"/>
                </a:endParaRPr>
              </a:p>
            </p:txBody>
          </p:sp>
          <p:sp>
            <p:nvSpPr>
              <p:cNvPr id="2065" name="Text Box 17"/>
              <p:cNvSpPr txBox="1">
                <a:spLocks noChangeArrowheads="1"/>
              </p:cNvSpPr>
              <p:nvPr/>
            </p:nvSpPr>
            <p:spPr bwMode="auto">
              <a:xfrm>
                <a:off x="1968" y="528"/>
                <a:ext cx="52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e-IL" sz="3600">
                    <a:cs typeface="Aharoni" pitchFamily="2" charset="-79"/>
                  </a:rPr>
                  <a:t>תֹּף</a:t>
                </a:r>
                <a:endParaRPr lang="en-US" sz="3600">
                  <a:cs typeface="Aharoni" pitchFamily="2" charset="-79"/>
                </a:endParaRPr>
              </a:p>
            </p:txBody>
          </p:sp>
          <p:sp>
            <p:nvSpPr>
              <p:cNvPr id="2066" name="Text Box 18"/>
              <p:cNvSpPr txBox="1">
                <a:spLocks noChangeArrowheads="1"/>
              </p:cNvSpPr>
              <p:nvPr/>
            </p:nvSpPr>
            <p:spPr bwMode="auto">
              <a:xfrm>
                <a:off x="2544" y="432"/>
                <a:ext cx="52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e-IL" sz="3600">
                    <a:cs typeface="Aharoni" pitchFamily="2" charset="-79"/>
                  </a:rPr>
                  <a:t>כִּנוֹר</a:t>
                </a:r>
                <a:endParaRPr lang="en-US" sz="3600">
                  <a:cs typeface="Aharoni" pitchFamily="2" charset="-79"/>
                </a:endParaRPr>
              </a:p>
            </p:txBody>
          </p:sp>
          <p:sp>
            <p:nvSpPr>
              <p:cNvPr id="2067" name="Text Box 19"/>
              <p:cNvSpPr txBox="1">
                <a:spLocks noChangeArrowheads="1"/>
              </p:cNvSpPr>
              <p:nvPr/>
            </p:nvSpPr>
            <p:spPr bwMode="auto">
              <a:xfrm>
                <a:off x="3072" y="384"/>
                <a:ext cx="624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e-IL" sz="3600">
                    <a:cs typeface="Aharoni" pitchFamily="2" charset="-79"/>
                  </a:rPr>
                  <a:t>וִילוֹן</a:t>
                </a:r>
                <a:endParaRPr lang="en-US" sz="3600">
                  <a:cs typeface="Aharoni" pitchFamily="2" charset="-79"/>
                </a:endParaRPr>
              </a:p>
            </p:txBody>
          </p:sp>
          <p:sp>
            <p:nvSpPr>
              <p:cNvPr id="2068" name="Text Box 20"/>
              <p:cNvSpPr txBox="1">
                <a:spLocks noChangeArrowheads="1"/>
              </p:cNvSpPr>
              <p:nvPr/>
            </p:nvSpPr>
            <p:spPr bwMode="auto">
              <a:xfrm>
                <a:off x="3648" y="364"/>
                <a:ext cx="672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e-IL" sz="3600">
                    <a:cs typeface="Aharoni" pitchFamily="2" charset="-79"/>
                  </a:rPr>
                  <a:t>מַסּוֹק</a:t>
                </a:r>
                <a:endParaRPr lang="en-US" sz="3600">
                  <a:cs typeface="Aharoni" pitchFamily="2" charset="-79"/>
                </a:endParaRPr>
              </a:p>
            </p:txBody>
          </p:sp>
          <p:sp>
            <p:nvSpPr>
              <p:cNvPr id="2069" name="Text Box 21"/>
              <p:cNvSpPr txBox="1">
                <a:spLocks noChangeArrowheads="1"/>
              </p:cNvSpPr>
              <p:nvPr/>
            </p:nvSpPr>
            <p:spPr bwMode="auto">
              <a:xfrm>
                <a:off x="4224" y="508"/>
                <a:ext cx="52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e-IL" sz="3600">
                    <a:cs typeface="Aharoni" pitchFamily="2" charset="-79"/>
                  </a:rPr>
                  <a:t>חַלּוֹן</a:t>
                </a:r>
                <a:endParaRPr lang="en-US" sz="3600">
                  <a:cs typeface="Aharoni" pitchFamily="2" charset="-79"/>
                </a:endParaRPr>
              </a:p>
            </p:txBody>
          </p:sp>
          <p:sp>
            <p:nvSpPr>
              <p:cNvPr id="2070" name="Text Box 22"/>
              <p:cNvSpPr txBox="1">
                <a:spLocks noChangeArrowheads="1"/>
              </p:cNvSpPr>
              <p:nvPr/>
            </p:nvSpPr>
            <p:spPr bwMode="auto">
              <a:xfrm rot="2035531">
                <a:off x="960" y="864"/>
                <a:ext cx="672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e-IL" sz="3600" b="1">
                    <a:cs typeface="Aharoni" pitchFamily="2" charset="-79"/>
                  </a:rPr>
                  <a:t>חִלָזוֹן</a:t>
                </a:r>
                <a:endParaRPr lang="en-US" sz="3600" b="1">
                  <a:cs typeface="Aharoni" pitchFamily="2" charset="-79"/>
                </a:endParaRPr>
              </a:p>
            </p:txBody>
          </p:sp>
          <p:sp>
            <p:nvSpPr>
              <p:cNvPr id="2071" name="Text Box 23"/>
              <p:cNvSpPr txBox="1">
                <a:spLocks noChangeArrowheads="1"/>
              </p:cNvSpPr>
              <p:nvPr/>
            </p:nvSpPr>
            <p:spPr bwMode="auto">
              <a:xfrm>
                <a:off x="4752" y="1036"/>
                <a:ext cx="624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e-IL" sz="3600">
                    <a:cs typeface="Aharoni" pitchFamily="2" charset="-79"/>
                  </a:rPr>
                  <a:t>מֵלוֹן</a:t>
                </a:r>
                <a:endParaRPr lang="en-US" sz="3600">
                  <a:cs typeface="Aharoni" pitchFamily="2" charset="-79"/>
                </a:endParaRPr>
              </a:p>
            </p:txBody>
          </p:sp>
          <p:sp>
            <p:nvSpPr>
              <p:cNvPr id="2072" name="Text Box 24"/>
              <p:cNvSpPr txBox="1">
                <a:spLocks noChangeArrowheads="1"/>
              </p:cNvSpPr>
              <p:nvPr/>
            </p:nvSpPr>
            <p:spPr bwMode="auto">
              <a:xfrm>
                <a:off x="4800" y="1468"/>
                <a:ext cx="624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e-IL" sz="3600">
                    <a:cs typeface="Aharoni" pitchFamily="2" charset="-79"/>
                  </a:rPr>
                  <a:t>שָׁעוֹן</a:t>
                </a:r>
                <a:endParaRPr lang="en-US" sz="3600">
                  <a:cs typeface="Aharoni" pitchFamily="2" charset="-79"/>
                </a:endParaRPr>
              </a:p>
            </p:txBody>
          </p:sp>
          <p:sp>
            <p:nvSpPr>
              <p:cNvPr id="2073" name="Text Box 25"/>
              <p:cNvSpPr txBox="1">
                <a:spLocks noChangeArrowheads="1"/>
              </p:cNvSpPr>
              <p:nvPr/>
            </p:nvSpPr>
            <p:spPr bwMode="auto">
              <a:xfrm>
                <a:off x="4704" y="1872"/>
                <a:ext cx="672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e-IL" sz="3600">
                    <a:cs typeface="Aharoni" pitchFamily="2" charset="-79"/>
                  </a:rPr>
                  <a:t>טֶלֶפוֹן</a:t>
                </a:r>
                <a:endParaRPr lang="en-US" sz="3600">
                  <a:cs typeface="Aharoni" pitchFamily="2" charset="-79"/>
                </a:endParaRPr>
              </a:p>
            </p:txBody>
          </p:sp>
          <p:sp>
            <p:nvSpPr>
              <p:cNvPr id="2074" name="Text Box 26"/>
              <p:cNvSpPr txBox="1">
                <a:spLocks noChangeArrowheads="1"/>
              </p:cNvSpPr>
              <p:nvPr/>
            </p:nvSpPr>
            <p:spPr bwMode="auto">
              <a:xfrm>
                <a:off x="4464" y="2428"/>
                <a:ext cx="720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e-IL" sz="3600">
                    <a:cs typeface="Aharoni" pitchFamily="2" charset="-79"/>
                  </a:rPr>
                  <a:t>מְנוֹרָה</a:t>
                </a:r>
                <a:endParaRPr lang="en-US" sz="3600">
                  <a:cs typeface="Aharoni" pitchFamily="2" charset="-79"/>
                </a:endParaRPr>
              </a:p>
            </p:txBody>
          </p:sp>
        </p:grpSp>
        <p:sp>
          <p:nvSpPr>
            <p:cNvPr id="2076" name="Text Box 28"/>
            <p:cNvSpPr txBox="1">
              <a:spLocks noChangeArrowheads="1"/>
            </p:cNvSpPr>
            <p:nvPr/>
          </p:nvSpPr>
          <p:spPr bwMode="auto">
            <a:xfrm>
              <a:off x="3888" y="3840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e-IL">
                  <a:cs typeface="Aharoni" pitchFamily="2" charset="-79"/>
                </a:rPr>
                <a:t>רונית חצרוני מתי"א שומרון</a:t>
              </a:r>
              <a:endParaRPr lang="en-US">
                <a:cs typeface="Aharoni" pitchFamily="2" charset="-79"/>
              </a:endParaRPr>
            </a:p>
          </p:txBody>
        </p:sp>
        <p:sp>
          <p:nvSpPr>
            <p:cNvPr id="2077" name="Text Box 29"/>
            <p:cNvSpPr txBox="1">
              <a:spLocks noChangeArrowheads="1"/>
            </p:cNvSpPr>
            <p:nvPr/>
          </p:nvSpPr>
          <p:spPr bwMode="auto">
            <a:xfrm>
              <a:off x="192" y="57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e-IL">
                  <a:cs typeface="Aharoni" pitchFamily="2" charset="-79"/>
                </a:rPr>
                <a:t>התאם מילה לתמונה - חולם</a:t>
              </a:r>
              <a:endParaRPr lang="en-US">
                <a:cs typeface="Aharoni" pitchFamily="2" charset="-79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18" name="Group 46"/>
          <p:cNvGrpSpPr>
            <a:grpSpLocks/>
          </p:cNvGrpSpPr>
          <p:nvPr/>
        </p:nvGrpSpPr>
        <p:grpSpPr bwMode="auto">
          <a:xfrm>
            <a:off x="228600" y="228600"/>
            <a:ext cx="8153400" cy="6324600"/>
            <a:chOff x="144" y="144"/>
            <a:chExt cx="5136" cy="3984"/>
          </a:xfrm>
        </p:grpSpPr>
        <p:grpSp>
          <p:nvGrpSpPr>
            <p:cNvPr id="3090" name="Group 18"/>
            <p:cNvGrpSpPr>
              <a:grpSpLocks/>
            </p:cNvGrpSpPr>
            <p:nvPr/>
          </p:nvGrpSpPr>
          <p:grpSpPr bwMode="auto">
            <a:xfrm>
              <a:off x="144" y="240"/>
              <a:ext cx="2400" cy="3840"/>
              <a:chOff x="144" y="288"/>
              <a:chExt cx="2400" cy="3792"/>
            </a:xfrm>
          </p:grpSpPr>
          <p:sp>
            <p:nvSpPr>
              <p:cNvPr id="3081" name="Rectangle 9"/>
              <p:cNvSpPr>
                <a:spLocks noChangeArrowheads="1"/>
              </p:cNvSpPr>
              <p:nvPr/>
            </p:nvSpPr>
            <p:spPr bwMode="auto">
              <a:xfrm>
                <a:off x="144" y="288"/>
                <a:ext cx="2400" cy="3792"/>
              </a:xfrm>
              <a:prstGeom prst="rect">
                <a:avLst/>
              </a:prstGeom>
              <a:solidFill>
                <a:schemeClr val="hlink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2" name="Rectangle 10"/>
              <p:cNvSpPr>
                <a:spLocks noChangeArrowheads="1"/>
              </p:cNvSpPr>
              <p:nvPr/>
            </p:nvSpPr>
            <p:spPr bwMode="auto">
              <a:xfrm>
                <a:off x="240" y="384"/>
                <a:ext cx="2208" cy="36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3" name="Oval 11"/>
              <p:cNvSpPr>
                <a:spLocks noChangeArrowheads="1"/>
              </p:cNvSpPr>
              <p:nvPr/>
            </p:nvSpPr>
            <p:spPr bwMode="auto">
              <a:xfrm>
                <a:off x="336" y="816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3084" name="Oval 12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3085" name="Oval 13"/>
              <p:cNvSpPr>
                <a:spLocks noChangeArrowheads="1"/>
              </p:cNvSpPr>
              <p:nvPr/>
            </p:nvSpPr>
            <p:spPr bwMode="auto">
              <a:xfrm>
                <a:off x="336" y="1872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3086" name="Oval 14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3087" name="Oval 15"/>
              <p:cNvSpPr>
                <a:spLocks noChangeArrowheads="1"/>
              </p:cNvSpPr>
              <p:nvPr/>
            </p:nvSpPr>
            <p:spPr bwMode="auto">
              <a:xfrm>
                <a:off x="336" y="2976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3088" name="Text Box 16"/>
              <p:cNvSpPr txBox="1">
                <a:spLocks noChangeArrowheads="1"/>
              </p:cNvSpPr>
              <p:nvPr/>
            </p:nvSpPr>
            <p:spPr bwMode="auto">
              <a:xfrm>
                <a:off x="672" y="288"/>
                <a:ext cx="1248" cy="474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rtl="0">
                  <a:spcBef>
                    <a:spcPct val="50000"/>
                  </a:spcBef>
                </a:pPr>
                <a:r>
                  <a:rPr lang="he-IL" sz="4400">
                    <a:cs typeface="Aharoni" pitchFamily="2" charset="-79"/>
                  </a:rPr>
                  <a:t>לוּחַ</a:t>
                </a:r>
                <a:r>
                  <a:rPr lang="he-IL"/>
                  <a:t> </a:t>
                </a:r>
                <a:r>
                  <a:rPr lang="he-IL" sz="4400">
                    <a:cs typeface="Aharoni" pitchFamily="2" charset="-79"/>
                  </a:rPr>
                  <a:t>אִישִׁי</a:t>
                </a:r>
                <a:endParaRPr lang="en-US" sz="4400">
                  <a:cs typeface="Aharoni" pitchFamily="2" charset="-79"/>
                </a:endParaRPr>
              </a:p>
            </p:txBody>
          </p:sp>
        </p:grpSp>
        <p:grpSp>
          <p:nvGrpSpPr>
            <p:cNvPr id="3091" name="Group 19"/>
            <p:cNvGrpSpPr>
              <a:grpSpLocks/>
            </p:cNvGrpSpPr>
            <p:nvPr/>
          </p:nvGrpSpPr>
          <p:grpSpPr bwMode="auto">
            <a:xfrm>
              <a:off x="2880" y="240"/>
              <a:ext cx="2400" cy="3840"/>
              <a:chOff x="144" y="288"/>
              <a:chExt cx="2400" cy="3792"/>
            </a:xfrm>
          </p:grpSpPr>
          <p:sp>
            <p:nvSpPr>
              <p:cNvPr id="3092" name="Rectangle 20"/>
              <p:cNvSpPr>
                <a:spLocks noChangeArrowheads="1"/>
              </p:cNvSpPr>
              <p:nvPr/>
            </p:nvSpPr>
            <p:spPr bwMode="auto">
              <a:xfrm>
                <a:off x="144" y="288"/>
                <a:ext cx="2400" cy="3792"/>
              </a:xfrm>
              <a:prstGeom prst="rect">
                <a:avLst/>
              </a:prstGeom>
              <a:solidFill>
                <a:schemeClr val="hlink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3" name="Rectangle 21"/>
              <p:cNvSpPr>
                <a:spLocks noChangeArrowheads="1"/>
              </p:cNvSpPr>
              <p:nvPr/>
            </p:nvSpPr>
            <p:spPr bwMode="auto">
              <a:xfrm>
                <a:off x="240" y="384"/>
                <a:ext cx="2208" cy="36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4" name="Oval 22"/>
              <p:cNvSpPr>
                <a:spLocks noChangeArrowheads="1"/>
              </p:cNvSpPr>
              <p:nvPr/>
            </p:nvSpPr>
            <p:spPr bwMode="auto">
              <a:xfrm>
                <a:off x="336" y="816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3095" name="Oval 23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3096" name="Oval 24"/>
              <p:cNvSpPr>
                <a:spLocks noChangeArrowheads="1"/>
              </p:cNvSpPr>
              <p:nvPr/>
            </p:nvSpPr>
            <p:spPr bwMode="auto">
              <a:xfrm>
                <a:off x="336" y="1872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3097" name="Oval 25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3098" name="Oval 26"/>
              <p:cNvSpPr>
                <a:spLocks noChangeArrowheads="1"/>
              </p:cNvSpPr>
              <p:nvPr/>
            </p:nvSpPr>
            <p:spPr bwMode="auto">
              <a:xfrm>
                <a:off x="336" y="2976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3099" name="Text Box 27"/>
              <p:cNvSpPr txBox="1">
                <a:spLocks noChangeArrowheads="1"/>
              </p:cNvSpPr>
              <p:nvPr/>
            </p:nvSpPr>
            <p:spPr bwMode="auto">
              <a:xfrm>
                <a:off x="672" y="288"/>
                <a:ext cx="1248" cy="474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rtl="0">
                  <a:spcBef>
                    <a:spcPct val="50000"/>
                  </a:spcBef>
                </a:pPr>
                <a:r>
                  <a:rPr lang="he-IL" sz="4400">
                    <a:cs typeface="Aharoni" pitchFamily="2" charset="-79"/>
                  </a:rPr>
                  <a:t>לוּחַ</a:t>
                </a:r>
                <a:r>
                  <a:rPr lang="he-IL"/>
                  <a:t> </a:t>
                </a:r>
                <a:r>
                  <a:rPr lang="he-IL" sz="4400">
                    <a:cs typeface="Aharoni" pitchFamily="2" charset="-79"/>
                  </a:rPr>
                  <a:t>אִישִׁי</a:t>
                </a:r>
                <a:endParaRPr lang="en-US" sz="4400">
                  <a:cs typeface="Aharoni" pitchFamily="2" charset="-79"/>
                </a:endParaRPr>
              </a:p>
            </p:txBody>
          </p:sp>
        </p:grpSp>
        <p:pic>
          <p:nvPicPr>
            <p:cNvPr id="3100" name="Picture 28" descr="lamp_tabl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CFEFC"/>
                </a:clrFrom>
                <a:clrTo>
                  <a:srgbClr val="FCFE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28" y="912"/>
              <a:ext cx="495" cy="687"/>
            </a:xfrm>
            <a:prstGeom prst="rect">
              <a:avLst/>
            </a:prstGeom>
            <a:noFill/>
          </p:spPr>
        </p:pic>
        <p:pic>
          <p:nvPicPr>
            <p:cNvPr id="3101" name="Picture 29" descr="stop_watch_-_cartoon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CFEFC"/>
                </a:clrFrom>
                <a:clrTo>
                  <a:srgbClr val="FCFE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88" y="1344"/>
              <a:ext cx="816" cy="571"/>
            </a:xfrm>
            <a:prstGeom prst="rect">
              <a:avLst/>
            </a:prstGeom>
            <a:noFill/>
          </p:spPr>
        </p:pic>
        <p:pic>
          <p:nvPicPr>
            <p:cNvPr id="3102" name="Picture 30" descr="music_clipart_drum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32" y="2016"/>
              <a:ext cx="744" cy="632"/>
            </a:xfrm>
            <a:prstGeom prst="rect">
              <a:avLst/>
            </a:prstGeom>
            <a:noFill/>
          </p:spPr>
        </p:pic>
        <p:pic>
          <p:nvPicPr>
            <p:cNvPr id="3103" name="Picture 31" descr="hat7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36" y="2352"/>
              <a:ext cx="859" cy="864"/>
            </a:xfrm>
            <a:prstGeom prst="rect">
              <a:avLst/>
            </a:prstGeom>
            <a:noFill/>
          </p:spPr>
        </p:pic>
        <p:pic>
          <p:nvPicPr>
            <p:cNvPr id="3104" name="Picture 32" descr="animal_clipart_monkey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32" y="3072"/>
              <a:ext cx="720" cy="720"/>
            </a:xfrm>
            <a:prstGeom prst="rect">
              <a:avLst/>
            </a:prstGeom>
            <a:noFill/>
          </p:spPr>
        </p:pic>
        <p:pic>
          <p:nvPicPr>
            <p:cNvPr id="3105" name="Picture 33" descr="balloon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264" y="3120"/>
              <a:ext cx="521" cy="624"/>
            </a:xfrm>
            <a:prstGeom prst="rect">
              <a:avLst/>
            </a:prstGeom>
            <a:noFill/>
          </p:spPr>
        </p:pic>
        <p:pic>
          <p:nvPicPr>
            <p:cNvPr id="3107" name="Picture 35" descr="music_clipart_violin">
              <a:hlinkClick r:id="rId8"/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CFFFF"/>
                </a:clrFrom>
                <a:clrTo>
                  <a:srgbClr val="FC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68" y="1971"/>
              <a:ext cx="672" cy="657"/>
            </a:xfrm>
            <a:prstGeom prst="rect">
              <a:avLst/>
            </a:prstGeom>
            <a:noFill/>
          </p:spPr>
        </p:pic>
        <p:pic>
          <p:nvPicPr>
            <p:cNvPr id="3109" name="Picture 37" descr="helcopter"/>
            <p:cNvPicPr>
              <a:picLocks noChangeAspect="1" noChangeArrowheads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16" y="864"/>
              <a:ext cx="641" cy="810"/>
            </a:xfrm>
            <a:prstGeom prst="rect">
              <a:avLst/>
            </a:prstGeom>
            <a:noFill/>
          </p:spPr>
        </p:pic>
        <p:pic>
          <p:nvPicPr>
            <p:cNvPr id="3111" name="Picture 39" descr="chainsaw"/>
            <p:cNvPicPr>
              <a:picLocks noChangeAspect="1" noChangeArrowheads="1"/>
            </p:cNvPicPr>
            <p:nvPr/>
          </p:nvPicPr>
          <p:blipFill>
            <a:blip r:embed="rId11" cstate="print">
              <a:clrChange>
                <a:clrFrom>
                  <a:srgbClr val="FCFEFC"/>
                </a:clrFrom>
                <a:clrTo>
                  <a:srgbClr val="FCFE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72" y="2448"/>
              <a:ext cx="831" cy="614"/>
            </a:xfrm>
            <a:prstGeom prst="rect">
              <a:avLst/>
            </a:prstGeom>
            <a:noFill/>
          </p:spPr>
        </p:pic>
        <p:pic>
          <p:nvPicPr>
            <p:cNvPr id="3113" name="Picture 41" descr="nwage986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4320" y="1296"/>
              <a:ext cx="620" cy="672"/>
            </a:xfrm>
            <a:prstGeom prst="rect">
              <a:avLst/>
            </a:prstGeom>
            <a:noFill/>
          </p:spPr>
        </p:pic>
        <p:sp>
          <p:nvSpPr>
            <p:cNvPr id="3114" name="Text Box 42"/>
            <p:cNvSpPr txBox="1">
              <a:spLocks noChangeArrowheads="1"/>
            </p:cNvSpPr>
            <p:nvPr/>
          </p:nvSpPr>
          <p:spPr bwMode="auto">
            <a:xfrm>
              <a:off x="336" y="3897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e-IL">
                  <a:solidFill>
                    <a:schemeClr val="bg1"/>
                  </a:solidFill>
                  <a:cs typeface="Aharoni" pitchFamily="2" charset="-79"/>
                </a:rPr>
                <a:t>רונית חצרוני מתי"א שומרון</a:t>
              </a:r>
              <a:endParaRPr lang="en-US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3115" name="Text Box 43"/>
            <p:cNvSpPr txBox="1">
              <a:spLocks noChangeArrowheads="1"/>
            </p:cNvSpPr>
            <p:nvPr/>
          </p:nvSpPr>
          <p:spPr bwMode="auto">
            <a:xfrm>
              <a:off x="336" y="153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e-IL">
                  <a:solidFill>
                    <a:schemeClr val="bg1"/>
                  </a:solidFill>
                  <a:cs typeface="Aharoni" pitchFamily="2" charset="-79"/>
                </a:rPr>
                <a:t>התאם מילה לתמונה - חולם</a:t>
              </a:r>
              <a:endParaRPr lang="en-US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3116" name="Text Box 44"/>
            <p:cNvSpPr txBox="1">
              <a:spLocks noChangeArrowheads="1"/>
            </p:cNvSpPr>
            <p:nvPr/>
          </p:nvSpPr>
          <p:spPr bwMode="auto">
            <a:xfrm>
              <a:off x="3072" y="3897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e-IL">
                  <a:solidFill>
                    <a:schemeClr val="bg1"/>
                  </a:solidFill>
                  <a:cs typeface="Aharoni" pitchFamily="2" charset="-79"/>
                </a:rPr>
                <a:t>רונית חצרוני מתי"א שומרון</a:t>
              </a:r>
              <a:endParaRPr lang="en-US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3117" name="Text Box 45"/>
            <p:cNvSpPr txBox="1">
              <a:spLocks noChangeArrowheads="1"/>
            </p:cNvSpPr>
            <p:nvPr/>
          </p:nvSpPr>
          <p:spPr bwMode="auto">
            <a:xfrm>
              <a:off x="3216" y="144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e-IL">
                  <a:solidFill>
                    <a:schemeClr val="bg1"/>
                  </a:solidFill>
                  <a:cs typeface="Aharoni" pitchFamily="2" charset="-79"/>
                </a:rPr>
                <a:t>התאם מילה לתמונה - חולם</a:t>
              </a:r>
              <a:endParaRPr lang="en-US">
                <a:solidFill>
                  <a:schemeClr val="bg1"/>
                </a:solidFill>
                <a:cs typeface="Aharoni" pitchFamily="2" charset="-79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44" name="Group 48"/>
          <p:cNvGrpSpPr>
            <a:grpSpLocks/>
          </p:cNvGrpSpPr>
          <p:nvPr/>
        </p:nvGrpSpPr>
        <p:grpSpPr bwMode="auto">
          <a:xfrm>
            <a:off x="533400" y="152400"/>
            <a:ext cx="8153400" cy="6234113"/>
            <a:chOff x="336" y="96"/>
            <a:chExt cx="5136" cy="3927"/>
          </a:xfrm>
        </p:grpSpPr>
        <p:grpSp>
          <p:nvGrpSpPr>
            <p:cNvPr id="4100" name="Group 4"/>
            <p:cNvGrpSpPr>
              <a:grpSpLocks/>
            </p:cNvGrpSpPr>
            <p:nvPr/>
          </p:nvGrpSpPr>
          <p:grpSpPr bwMode="auto">
            <a:xfrm>
              <a:off x="336" y="192"/>
              <a:ext cx="2400" cy="3792"/>
              <a:chOff x="144" y="288"/>
              <a:chExt cx="2400" cy="3792"/>
            </a:xfrm>
          </p:grpSpPr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144" y="288"/>
                <a:ext cx="2400" cy="3792"/>
              </a:xfrm>
              <a:prstGeom prst="rect">
                <a:avLst/>
              </a:prstGeom>
              <a:solidFill>
                <a:schemeClr val="hlink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Rectangle 6"/>
              <p:cNvSpPr>
                <a:spLocks noChangeArrowheads="1"/>
              </p:cNvSpPr>
              <p:nvPr/>
            </p:nvSpPr>
            <p:spPr bwMode="auto">
              <a:xfrm>
                <a:off x="240" y="384"/>
                <a:ext cx="2208" cy="36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3" name="Oval 7"/>
              <p:cNvSpPr>
                <a:spLocks noChangeArrowheads="1"/>
              </p:cNvSpPr>
              <p:nvPr/>
            </p:nvSpPr>
            <p:spPr bwMode="auto">
              <a:xfrm>
                <a:off x="336" y="816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4104" name="Oval 8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4105" name="Oval 9"/>
              <p:cNvSpPr>
                <a:spLocks noChangeArrowheads="1"/>
              </p:cNvSpPr>
              <p:nvPr/>
            </p:nvSpPr>
            <p:spPr bwMode="auto">
              <a:xfrm>
                <a:off x="336" y="1872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4106" name="Oval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4107" name="Oval 11"/>
              <p:cNvSpPr>
                <a:spLocks noChangeArrowheads="1"/>
              </p:cNvSpPr>
              <p:nvPr/>
            </p:nvSpPr>
            <p:spPr bwMode="auto">
              <a:xfrm>
                <a:off x="336" y="2976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4108" name="Text Box 12"/>
              <p:cNvSpPr txBox="1">
                <a:spLocks noChangeArrowheads="1"/>
              </p:cNvSpPr>
              <p:nvPr/>
            </p:nvSpPr>
            <p:spPr bwMode="auto">
              <a:xfrm>
                <a:off x="672" y="288"/>
                <a:ext cx="1248" cy="48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rtl="0">
                  <a:spcBef>
                    <a:spcPct val="50000"/>
                  </a:spcBef>
                </a:pPr>
                <a:r>
                  <a:rPr lang="he-IL" sz="4400">
                    <a:cs typeface="Aharoni" pitchFamily="2" charset="-79"/>
                  </a:rPr>
                  <a:t>לוּחַ</a:t>
                </a:r>
                <a:r>
                  <a:rPr lang="he-IL"/>
                  <a:t> </a:t>
                </a:r>
                <a:r>
                  <a:rPr lang="he-IL" sz="4400">
                    <a:cs typeface="Aharoni" pitchFamily="2" charset="-79"/>
                  </a:rPr>
                  <a:t>אִישִׁי</a:t>
                </a:r>
                <a:endParaRPr lang="en-US" sz="4400">
                  <a:cs typeface="Aharoni" pitchFamily="2" charset="-79"/>
                </a:endParaRPr>
              </a:p>
            </p:txBody>
          </p:sp>
        </p:grpSp>
        <p:grpSp>
          <p:nvGrpSpPr>
            <p:cNvPr id="4109" name="Group 13"/>
            <p:cNvGrpSpPr>
              <a:grpSpLocks/>
            </p:cNvGrpSpPr>
            <p:nvPr/>
          </p:nvGrpSpPr>
          <p:grpSpPr bwMode="auto">
            <a:xfrm>
              <a:off x="3072" y="192"/>
              <a:ext cx="2400" cy="3792"/>
              <a:chOff x="144" y="288"/>
              <a:chExt cx="2400" cy="3792"/>
            </a:xfrm>
          </p:grpSpPr>
          <p:sp>
            <p:nvSpPr>
              <p:cNvPr id="4110" name="Rectangle 14"/>
              <p:cNvSpPr>
                <a:spLocks noChangeArrowheads="1"/>
              </p:cNvSpPr>
              <p:nvPr/>
            </p:nvSpPr>
            <p:spPr bwMode="auto">
              <a:xfrm>
                <a:off x="144" y="288"/>
                <a:ext cx="2400" cy="3792"/>
              </a:xfrm>
              <a:prstGeom prst="rect">
                <a:avLst/>
              </a:prstGeom>
              <a:solidFill>
                <a:schemeClr val="hlink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1" name="Rectangle 15"/>
              <p:cNvSpPr>
                <a:spLocks noChangeArrowheads="1"/>
              </p:cNvSpPr>
              <p:nvPr/>
            </p:nvSpPr>
            <p:spPr bwMode="auto">
              <a:xfrm>
                <a:off x="240" y="384"/>
                <a:ext cx="2208" cy="36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2" name="Oval 16"/>
              <p:cNvSpPr>
                <a:spLocks noChangeArrowheads="1"/>
              </p:cNvSpPr>
              <p:nvPr/>
            </p:nvSpPr>
            <p:spPr bwMode="auto">
              <a:xfrm>
                <a:off x="336" y="816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4113" name="Oval 17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4114" name="Oval 18"/>
              <p:cNvSpPr>
                <a:spLocks noChangeArrowheads="1"/>
              </p:cNvSpPr>
              <p:nvPr/>
            </p:nvSpPr>
            <p:spPr bwMode="auto">
              <a:xfrm>
                <a:off x="336" y="1872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4115" name="Oval 19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4116" name="Oval 20"/>
              <p:cNvSpPr>
                <a:spLocks noChangeArrowheads="1"/>
              </p:cNvSpPr>
              <p:nvPr/>
            </p:nvSpPr>
            <p:spPr bwMode="auto">
              <a:xfrm>
                <a:off x="336" y="2976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4117" name="Text Box 21"/>
              <p:cNvSpPr txBox="1">
                <a:spLocks noChangeArrowheads="1"/>
              </p:cNvSpPr>
              <p:nvPr/>
            </p:nvSpPr>
            <p:spPr bwMode="auto">
              <a:xfrm>
                <a:off x="672" y="288"/>
                <a:ext cx="1248" cy="48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rtl="0">
                  <a:spcBef>
                    <a:spcPct val="50000"/>
                  </a:spcBef>
                </a:pPr>
                <a:r>
                  <a:rPr lang="he-IL" sz="4400">
                    <a:cs typeface="Aharoni" pitchFamily="2" charset="-79"/>
                  </a:rPr>
                  <a:t>לוּחַ</a:t>
                </a:r>
                <a:r>
                  <a:rPr lang="he-IL"/>
                  <a:t> </a:t>
                </a:r>
                <a:r>
                  <a:rPr lang="he-IL" sz="4400">
                    <a:cs typeface="Aharoni" pitchFamily="2" charset="-79"/>
                  </a:rPr>
                  <a:t>אִישִׁי</a:t>
                </a:r>
                <a:endParaRPr lang="en-US" sz="4400">
                  <a:cs typeface="Aharoni" pitchFamily="2" charset="-79"/>
                </a:endParaRPr>
              </a:p>
            </p:txBody>
          </p:sp>
        </p:grpSp>
        <p:pic>
          <p:nvPicPr>
            <p:cNvPr id="4119" name="Picture 23" descr="BULL2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80" y="725"/>
              <a:ext cx="864" cy="845"/>
            </a:xfrm>
            <a:prstGeom prst="rect">
              <a:avLst/>
            </a:prstGeom>
            <a:noFill/>
          </p:spPr>
        </p:pic>
        <p:pic>
          <p:nvPicPr>
            <p:cNvPr id="4121" name="Picture 25" descr="dove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84" y="2234"/>
              <a:ext cx="1008" cy="901"/>
            </a:xfrm>
            <a:prstGeom prst="rect">
              <a:avLst/>
            </a:prstGeom>
            <a:noFill/>
          </p:spPr>
        </p:pic>
        <p:pic>
          <p:nvPicPr>
            <p:cNvPr id="4123" name="Picture 27" descr="star-smile-blue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80" y="1104"/>
              <a:ext cx="816" cy="732"/>
            </a:xfrm>
            <a:prstGeom prst="rect">
              <a:avLst/>
            </a:prstGeom>
            <a:noFill/>
          </p:spPr>
        </p:pic>
        <p:pic>
          <p:nvPicPr>
            <p:cNvPr id="4125" name="Picture 29" descr="aw4313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80" y="1920"/>
              <a:ext cx="996" cy="661"/>
            </a:xfrm>
            <a:prstGeom prst="rect">
              <a:avLst/>
            </a:prstGeom>
            <a:noFill/>
          </p:spPr>
        </p:pic>
        <p:pic>
          <p:nvPicPr>
            <p:cNvPr id="4127" name="Picture 31" descr="igel6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24" y="2928"/>
              <a:ext cx="705" cy="912"/>
            </a:xfrm>
            <a:prstGeom prst="rect">
              <a:avLst/>
            </a:prstGeom>
            <a:noFill/>
          </p:spPr>
        </p:pic>
        <p:pic>
          <p:nvPicPr>
            <p:cNvPr id="4129" name="Picture 33" descr="cartoonphone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12" y="2885"/>
              <a:ext cx="1008" cy="817"/>
            </a:xfrm>
            <a:prstGeom prst="rect">
              <a:avLst/>
            </a:prstGeom>
            <a:noFill/>
          </p:spPr>
        </p:pic>
        <p:pic>
          <p:nvPicPr>
            <p:cNvPr id="4131" name="Picture 35" descr="thumbnail_CURTAINS_34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60" y="1824"/>
              <a:ext cx="679" cy="855"/>
            </a:xfrm>
            <a:prstGeom prst="rect">
              <a:avLst/>
            </a:prstGeom>
            <a:noFill/>
          </p:spPr>
        </p:pic>
        <p:pic>
          <p:nvPicPr>
            <p:cNvPr id="4135" name="Picture 39" descr="melon"/>
            <p:cNvPicPr>
              <a:picLocks noChangeAspect="1" noChangeArrowheads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368" y="2208"/>
              <a:ext cx="912" cy="912"/>
            </a:xfrm>
            <a:prstGeom prst="rect">
              <a:avLst/>
            </a:prstGeom>
            <a:noFill/>
          </p:spPr>
        </p:pic>
        <p:pic>
          <p:nvPicPr>
            <p:cNvPr id="4137" name="Picture 41" descr="01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365" y="954"/>
              <a:ext cx="915" cy="870"/>
            </a:xfrm>
            <a:prstGeom prst="rect">
              <a:avLst/>
            </a:prstGeom>
            <a:noFill/>
          </p:spPr>
        </p:pic>
        <p:pic>
          <p:nvPicPr>
            <p:cNvPr id="4139" name="Picture 43" descr="windowblinds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3264" y="768"/>
              <a:ext cx="864" cy="864"/>
            </a:xfrm>
            <a:prstGeom prst="rect">
              <a:avLst/>
            </a:prstGeom>
            <a:noFill/>
          </p:spPr>
        </p:pic>
        <p:sp>
          <p:nvSpPr>
            <p:cNvPr id="4140" name="Text Box 44"/>
            <p:cNvSpPr txBox="1">
              <a:spLocks noChangeArrowheads="1"/>
            </p:cNvSpPr>
            <p:nvPr/>
          </p:nvSpPr>
          <p:spPr bwMode="auto">
            <a:xfrm>
              <a:off x="432" y="3792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e-IL">
                  <a:solidFill>
                    <a:schemeClr val="bg1"/>
                  </a:solidFill>
                  <a:cs typeface="Aharoni" pitchFamily="2" charset="-79"/>
                </a:rPr>
                <a:t>רונית חצרוני מתי"א שומרון</a:t>
              </a:r>
              <a:endParaRPr lang="en-US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4141" name="Text Box 45"/>
            <p:cNvSpPr txBox="1">
              <a:spLocks noChangeArrowheads="1"/>
            </p:cNvSpPr>
            <p:nvPr/>
          </p:nvSpPr>
          <p:spPr bwMode="auto">
            <a:xfrm>
              <a:off x="432" y="105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e-IL">
                  <a:solidFill>
                    <a:schemeClr val="bg1"/>
                  </a:solidFill>
                  <a:cs typeface="Aharoni" pitchFamily="2" charset="-79"/>
                </a:rPr>
                <a:t>התאם מילה לתמונה - חולם</a:t>
              </a:r>
              <a:endParaRPr lang="en-US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4142" name="Text Box 46"/>
            <p:cNvSpPr txBox="1">
              <a:spLocks noChangeArrowheads="1"/>
            </p:cNvSpPr>
            <p:nvPr/>
          </p:nvSpPr>
          <p:spPr bwMode="auto">
            <a:xfrm>
              <a:off x="3168" y="3792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e-IL">
                  <a:solidFill>
                    <a:schemeClr val="bg1"/>
                  </a:solidFill>
                  <a:cs typeface="Aharoni" pitchFamily="2" charset="-79"/>
                </a:rPr>
                <a:t>רונית חצרוני מתי"א שומרון</a:t>
              </a:r>
              <a:endParaRPr lang="en-US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4143" name="Text Box 47"/>
            <p:cNvSpPr txBox="1">
              <a:spLocks noChangeArrowheads="1"/>
            </p:cNvSpPr>
            <p:nvPr/>
          </p:nvSpPr>
          <p:spPr bwMode="auto">
            <a:xfrm>
              <a:off x="3312" y="96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e-IL">
                  <a:solidFill>
                    <a:schemeClr val="bg1"/>
                  </a:solidFill>
                  <a:cs typeface="Aharoni" pitchFamily="2" charset="-79"/>
                </a:rPr>
                <a:t>התאם מילה לתמונה - חולם</a:t>
              </a:r>
              <a:endParaRPr lang="en-US">
                <a:solidFill>
                  <a:schemeClr val="bg1"/>
                </a:solidFill>
                <a:cs typeface="Aharoni" pitchFamily="2" charset="-79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57" name="Group 37"/>
          <p:cNvGrpSpPr>
            <a:grpSpLocks/>
          </p:cNvGrpSpPr>
          <p:nvPr/>
        </p:nvGrpSpPr>
        <p:grpSpPr bwMode="auto">
          <a:xfrm>
            <a:off x="457200" y="304800"/>
            <a:ext cx="3810000" cy="6019800"/>
            <a:chOff x="288" y="192"/>
            <a:chExt cx="2400" cy="3792"/>
          </a:xfrm>
        </p:grpSpPr>
        <p:grpSp>
          <p:nvGrpSpPr>
            <p:cNvPr id="5124" name="Group 4"/>
            <p:cNvGrpSpPr>
              <a:grpSpLocks/>
            </p:cNvGrpSpPr>
            <p:nvPr/>
          </p:nvGrpSpPr>
          <p:grpSpPr bwMode="auto">
            <a:xfrm>
              <a:off x="288" y="192"/>
              <a:ext cx="2400" cy="3792"/>
              <a:chOff x="144" y="288"/>
              <a:chExt cx="2400" cy="3792"/>
            </a:xfrm>
          </p:grpSpPr>
          <p:sp>
            <p:nvSpPr>
              <p:cNvPr id="5125" name="Rectangle 5"/>
              <p:cNvSpPr>
                <a:spLocks noChangeArrowheads="1"/>
              </p:cNvSpPr>
              <p:nvPr/>
            </p:nvSpPr>
            <p:spPr bwMode="auto">
              <a:xfrm>
                <a:off x="144" y="288"/>
                <a:ext cx="2400" cy="3792"/>
              </a:xfrm>
              <a:prstGeom prst="rect">
                <a:avLst/>
              </a:prstGeom>
              <a:solidFill>
                <a:schemeClr val="hlink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" name="Rectangle 6"/>
              <p:cNvSpPr>
                <a:spLocks noChangeArrowheads="1"/>
              </p:cNvSpPr>
              <p:nvPr/>
            </p:nvSpPr>
            <p:spPr bwMode="auto">
              <a:xfrm>
                <a:off x="240" y="384"/>
                <a:ext cx="2208" cy="36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" name="Oval 7"/>
              <p:cNvSpPr>
                <a:spLocks noChangeArrowheads="1"/>
              </p:cNvSpPr>
              <p:nvPr/>
            </p:nvSpPr>
            <p:spPr bwMode="auto">
              <a:xfrm>
                <a:off x="336" y="816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5128" name="Oval 8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5129" name="Oval 9"/>
              <p:cNvSpPr>
                <a:spLocks noChangeArrowheads="1"/>
              </p:cNvSpPr>
              <p:nvPr/>
            </p:nvSpPr>
            <p:spPr bwMode="auto">
              <a:xfrm>
                <a:off x="336" y="1872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5130" name="Oval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5131" name="Oval 11"/>
              <p:cNvSpPr>
                <a:spLocks noChangeArrowheads="1"/>
              </p:cNvSpPr>
              <p:nvPr/>
            </p:nvSpPr>
            <p:spPr bwMode="auto">
              <a:xfrm>
                <a:off x="336" y="2976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5132" name="Text Box 12"/>
              <p:cNvSpPr txBox="1">
                <a:spLocks noChangeArrowheads="1"/>
              </p:cNvSpPr>
              <p:nvPr/>
            </p:nvSpPr>
            <p:spPr bwMode="auto">
              <a:xfrm>
                <a:off x="672" y="288"/>
                <a:ext cx="1248" cy="48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rtl="0">
                  <a:spcBef>
                    <a:spcPct val="50000"/>
                  </a:spcBef>
                </a:pPr>
                <a:r>
                  <a:rPr lang="he-IL" sz="4400">
                    <a:cs typeface="Aharoni" pitchFamily="2" charset="-79"/>
                  </a:rPr>
                  <a:t>לוּחַ</a:t>
                </a:r>
                <a:r>
                  <a:rPr lang="he-IL"/>
                  <a:t> </a:t>
                </a:r>
                <a:r>
                  <a:rPr lang="he-IL" sz="4400">
                    <a:cs typeface="Aharoni" pitchFamily="2" charset="-79"/>
                  </a:rPr>
                  <a:t>אִישִׁי</a:t>
                </a:r>
                <a:endParaRPr lang="en-US" sz="4400">
                  <a:cs typeface="Aharoni" pitchFamily="2" charset="-79"/>
                </a:endParaRPr>
              </a:p>
            </p:txBody>
          </p:sp>
        </p:grpSp>
        <p:pic>
          <p:nvPicPr>
            <p:cNvPr id="5142" name="Picture 22" descr="BULL2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36" y="1056"/>
              <a:ext cx="864" cy="845"/>
            </a:xfrm>
            <a:prstGeom prst="rect">
              <a:avLst/>
            </a:prstGeom>
            <a:noFill/>
          </p:spPr>
        </p:pic>
        <p:pic>
          <p:nvPicPr>
            <p:cNvPr id="5143" name="Picture 23" descr="aw431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4" y="923"/>
              <a:ext cx="996" cy="661"/>
            </a:xfrm>
            <a:prstGeom prst="rect">
              <a:avLst/>
            </a:prstGeom>
            <a:noFill/>
          </p:spPr>
        </p:pic>
        <p:pic>
          <p:nvPicPr>
            <p:cNvPr id="5144" name="Picture 24" descr="igel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76" y="1824"/>
              <a:ext cx="705" cy="912"/>
            </a:xfrm>
            <a:prstGeom prst="rect">
              <a:avLst/>
            </a:prstGeom>
            <a:noFill/>
          </p:spPr>
        </p:pic>
        <p:pic>
          <p:nvPicPr>
            <p:cNvPr id="5145" name="Picture 25" descr="thumbnail_CURTAINS_34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24" y="2928"/>
              <a:ext cx="679" cy="855"/>
            </a:xfrm>
            <a:prstGeom prst="rect">
              <a:avLst/>
            </a:prstGeom>
            <a:noFill/>
          </p:spPr>
        </p:pic>
        <p:pic>
          <p:nvPicPr>
            <p:cNvPr id="5146" name="Picture 26" descr="01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488" y="2160"/>
              <a:ext cx="915" cy="870"/>
            </a:xfrm>
            <a:prstGeom prst="rect">
              <a:avLst/>
            </a:prstGeom>
            <a:noFill/>
          </p:spPr>
        </p:pic>
      </p:grpSp>
      <p:grpSp>
        <p:nvGrpSpPr>
          <p:cNvPr id="5156" name="Group 36"/>
          <p:cNvGrpSpPr>
            <a:grpSpLocks/>
          </p:cNvGrpSpPr>
          <p:nvPr/>
        </p:nvGrpSpPr>
        <p:grpSpPr bwMode="auto">
          <a:xfrm>
            <a:off x="762000" y="152400"/>
            <a:ext cx="7848600" cy="6234113"/>
            <a:chOff x="480" y="96"/>
            <a:chExt cx="4944" cy="3927"/>
          </a:xfrm>
        </p:grpSpPr>
        <p:grpSp>
          <p:nvGrpSpPr>
            <p:cNvPr id="5133" name="Group 13"/>
            <p:cNvGrpSpPr>
              <a:grpSpLocks/>
            </p:cNvGrpSpPr>
            <p:nvPr/>
          </p:nvGrpSpPr>
          <p:grpSpPr bwMode="auto">
            <a:xfrm>
              <a:off x="3024" y="192"/>
              <a:ext cx="2400" cy="3792"/>
              <a:chOff x="144" y="288"/>
              <a:chExt cx="2400" cy="3792"/>
            </a:xfrm>
          </p:grpSpPr>
          <p:sp>
            <p:nvSpPr>
              <p:cNvPr id="5134" name="Rectangle 14"/>
              <p:cNvSpPr>
                <a:spLocks noChangeArrowheads="1"/>
              </p:cNvSpPr>
              <p:nvPr/>
            </p:nvSpPr>
            <p:spPr bwMode="auto">
              <a:xfrm>
                <a:off x="144" y="288"/>
                <a:ext cx="2400" cy="3792"/>
              </a:xfrm>
              <a:prstGeom prst="rect">
                <a:avLst/>
              </a:prstGeom>
              <a:solidFill>
                <a:schemeClr val="hlink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5" name="Rectangle 15"/>
              <p:cNvSpPr>
                <a:spLocks noChangeArrowheads="1"/>
              </p:cNvSpPr>
              <p:nvPr/>
            </p:nvSpPr>
            <p:spPr bwMode="auto">
              <a:xfrm>
                <a:off x="240" y="384"/>
                <a:ext cx="2208" cy="3600"/>
              </a:xfrm>
              <a:prstGeom prst="rect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6" name="Oval 16"/>
              <p:cNvSpPr>
                <a:spLocks noChangeArrowheads="1"/>
              </p:cNvSpPr>
              <p:nvPr/>
            </p:nvSpPr>
            <p:spPr bwMode="auto">
              <a:xfrm>
                <a:off x="336" y="816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5137" name="Oval 17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5138" name="Oval 18"/>
              <p:cNvSpPr>
                <a:spLocks noChangeArrowheads="1"/>
              </p:cNvSpPr>
              <p:nvPr/>
            </p:nvSpPr>
            <p:spPr bwMode="auto">
              <a:xfrm>
                <a:off x="336" y="1872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5139" name="Oval 19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5140" name="Oval 20"/>
              <p:cNvSpPr>
                <a:spLocks noChangeArrowheads="1"/>
              </p:cNvSpPr>
              <p:nvPr/>
            </p:nvSpPr>
            <p:spPr bwMode="auto">
              <a:xfrm>
                <a:off x="336" y="2976"/>
                <a:ext cx="912" cy="912"/>
              </a:xfrm>
              <a:prstGeom prst="ellipse">
                <a:avLst/>
              </a:prstGeom>
              <a:solidFill>
                <a:schemeClr val="bg1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4400">
                  <a:cs typeface="Aharoni" pitchFamily="2" charset="-79"/>
                </a:endParaRPr>
              </a:p>
            </p:txBody>
          </p:sp>
          <p:sp>
            <p:nvSpPr>
              <p:cNvPr id="5141" name="Text Box 21"/>
              <p:cNvSpPr txBox="1">
                <a:spLocks noChangeArrowheads="1"/>
              </p:cNvSpPr>
              <p:nvPr/>
            </p:nvSpPr>
            <p:spPr bwMode="auto">
              <a:xfrm>
                <a:off x="672" y="288"/>
                <a:ext cx="1248" cy="48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rtl="0">
                  <a:spcBef>
                    <a:spcPct val="50000"/>
                  </a:spcBef>
                </a:pPr>
                <a:r>
                  <a:rPr lang="he-IL" sz="4400">
                    <a:cs typeface="Aharoni" pitchFamily="2" charset="-79"/>
                  </a:rPr>
                  <a:t>לוּחַ</a:t>
                </a:r>
                <a:r>
                  <a:rPr lang="he-IL"/>
                  <a:t> </a:t>
                </a:r>
                <a:r>
                  <a:rPr lang="he-IL" sz="4400">
                    <a:cs typeface="Aharoni" pitchFamily="2" charset="-79"/>
                  </a:rPr>
                  <a:t>אִישִׁי</a:t>
                </a:r>
                <a:endParaRPr lang="en-US" sz="4400">
                  <a:cs typeface="Aharoni" pitchFamily="2" charset="-79"/>
                </a:endParaRPr>
              </a:p>
            </p:txBody>
          </p:sp>
        </p:grpSp>
        <p:pic>
          <p:nvPicPr>
            <p:cNvPr id="5147" name="Picture 27" descr="lamp_table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CFEFC"/>
                </a:clrFrom>
                <a:clrTo>
                  <a:srgbClr val="FCFE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435" y="1824"/>
              <a:ext cx="564" cy="783"/>
            </a:xfrm>
            <a:prstGeom prst="rect">
              <a:avLst/>
            </a:prstGeom>
            <a:noFill/>
          </p:spPr>
        </p:pic>
        <p:pic>
          <p:nvPicPr>
            <p:cNvPr id="5148" name="Picture 28" descr="stop_watch_-_cartoon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CFEFC"/>
                </a:clrFrom>
                <a:clrTo>
                  <a:srgbClr val="FCFE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320" y="1262"/>
              <a:ext cx="864" cy="605"/>
            </a:xfrm>
            <a:prstGeom prst="rect">
              <a:avLst/>
            </a:prstGeom>
            <a:noFill/>
          </p:spPr>
        </p:pic>
        <p:pic>
          <p:nvPicPr>
            <p:cNvPr id="5149" name="Picture 29" descr="animal_clipart_monkey"/>
            <p:cNvPicPr>
              <a:picLocks noChangeAspect="1" noChangeArrowheads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416" y="2352"/>
              <a:ext cx="720" cy="720"/>
            </a:xfrm>
            <a:prstGeom prst="rect">
              <a:avLst/>
            </a:prstGeom>
            <a:noFill/>
          </p:spPr>
        </p:pic>
        <p:pic>
          <p:nvPicPr>
            <p:cNvPr id="5150" name="Picture 30" descr="balloon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368" y="816"/>
              <a:ext cx="561" cy="672"/>
            </a:xfrm>
            <a:prstGeom prst="rect">
              <a:avLst/>
            </a:prstGeom>
            <a:noFill/>
          </p:spPr>
        </p:pic>
        <p:pic>
          <p:nvPicPr>
            <p:cNvPr id="5151" name="Picture 31" descr="helcopter"/>
            <p:cNvPicPr>
              <a:picLocks noChangeAspect="1" noChangeArrowheads="1"/>
            </p:cNvPicPr>
            <p:nvPr/>
          </p:nvPicPr>
          <p:blipFill>
            <a:blip r:embed="rId1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408" y="2928"/>
              <a:ext cx="641" cy="810"/>
            </a:xfrm>
            <a:prstGeom prst="rect">
              <a:avLst/>
            </a:prstGeom>
            <a:noFill/>
          </p:spPr>
        </p:pic>
        <p:sp>
          <p:nvSpPr>
            <p:cNvPr id="5152" name="Text Box 32"/>
            <p:cNvSpPr txBox="1">
              <a:spLocks noChangeArrowheads="1"/>
            </p:cNvSpPr>
            <p:nvPr/>
          </p:nvSpPr>
          <p:spPr bwMode="auto">
            <a:xfrm>
              <a:off x="528" y="3792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e-IL">
                  <a:solidFill>
                    <a:schemeClr val="bg1"/>
                  </a:solidFill>
                  <a:cs typeface="Aharoni" pitchFamily="2" charset="-79"/>
                </a:rPr>
                <a:t>רונית חצרוני מתי"א שומרון</a:t>
              </a:r>
              <a:endParaRPr lang="en-US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5153" name="Text Box 33"/>
            <p:cNvSpPr txBox="1">
              <a:spLocks noChangeArrowheads="1"/>
            </p:cNvSpPr>
            <p:nvPr/>
          </p:nvSpPr>
          <p:spPr bwMode="auto">
            <a:xfrm>
              <a:off x="480" y="105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e-IL">
                  <a:solidFill>
                    <a:schemeClr val="bg1"/>
                  </a:solidFill>
                  <a:cs typeface="Aharoni" pitchFamily="2" charset="-79"/>
                </a:rPr>
                <a:t>התאם מילה לתמונה - חולם</a:t>
              </a:r>
              <a:endParaRPr lang="en-US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5154" name="Text Box 34"/>
            <p:cNvSpPr txBox="1">
              <a:spLocks noChangeArrowheads="1"/>
            </p:cNvSpPr>
            <p:nvPr/>
          </p:nvSpPr>
          <p:spPr bwMode="auto">
            <a:xfrm>
              <a:off x="3264" y="3792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e-IL">
                  <a:solidFill>
                    <a:schemeClr val="bg1"/>
                  </a:solidFill>
                  <a:cs typeface="Aharoni" pitchFamily="2" charset="-79"/>
                </a:rPr>
                <a:t>רונית חצרוני מתי"א שומרון</a:t>
              </a:r>
              <a:endParaRPr lang="en-US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5155" name="Text Box 35"/>
            <p:cNvSpPr txBox="1">
              <a:spLocks noChangeArrowheads="1"/>
            </p:cNvSpPr>
            <p:nvPr/>
          </p:nvSpPr>
          <p:spPr bwMode="auto">
            <a:xfrm>
              <a:off x="3360" y="96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e-IL">
                  <a:solidFill>
                    <a:schemeClr val="bg1"/>
                  </a:solidFill>
                  <a:cs typeface="Aharoni" pitchFamily="2" charset="-79"/>
                </a:rPr>
                <a:t>התאם מילה לתמונה - חולם</a:t>
              </a:r>
              <a:endParaRPr lang="en-US">
                <a:solidFill>
                  <a:schemeClr val="bg1"/>
                </a:solidFill>
                <a:cs typeface="Aharoni" pitchFamily="2" charset="-79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02" name="Group 58"/>
          <p:cNvGrpSpPr>
            <a:grpSpLocks/>
          </p:cNvGrpSpPr>
          <p:nvPr/>
        </p:nvGrpSpPr>
        <p:grpSpPr bwMode="auto">
          <a:xfrm>
            <a:off x="304800" y="152400"/>
            <a:ext cx="6934200" cy="6310313"/>
            <a:chOff x="192" y="96"/>
            <a:chExt cx="4368" cy="3975"/>
          </a:xfrm>
        </p:grpSpPr>
        <p:sp>
          <p:nvSpPr>
            <p:cNvPr id="6189" name="Rectangle 45"/>
            <p:cNvSpPr>
              <a:spLocks noChangeArrowheads="1"/>
            </p:cNvSpPr>
            <p:nvPr/>
          </p:nvSpPr>
          <p:spPr bwMode="auto">
            <a:xfrm>
              <a:off x="240" y="144"/>
              <a:ext cx="4320" cy="3888"/>
            </a:xfrm>
            <a:prstGeom prst="rect">
              <a:avLst/>
            </a:prstGeom>
            <a:solidFill>
              <a:srgbClr val="3399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0" name="Rectangle 46"/>
            <p:cNvSpPr>
              <a:spLocks noChangeArrowheads="1"/>
            </p:cNvSpPr>
            <p:nvPr/>
          </p:nvSpPr>
          <p:spPr bwMode="auto">
            <a:xfrm>
              <a:off x="384" y="288"/>
              <a:ext cx="4032" cy="3600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  <a:p>
              <a:endParaRPr lang="en-US"/>
            </a:p>
            <a:p>
              <a:endParaRPr lang="en-US"/>
            </a:p>
            <a:p>
              <a:endParaRPr lang="en-US" b="1"/>
            </a:p>
            <a:p>
              <a:endParaRPr lang="en-US" b="1"/>
            </a:p>
            <a:p>
              <a:endParaRPr lang="en-US" b="1"/>
            </a:p>
            <a:p>
              <a:endParaRPr lang="en-US" b="1"/>
            </a:p>
            <a:p>
              <a:r>
                <a:rPr lang="he-IL" b="1"/>
                <a:t>המשחק מכיל</a:t>
              </a:r>
              <a:r>
                <a:rPr lang="he-IL"/>
                <a:t>: לוח מסלול, 6 לוחות אישיים, קוביה וניצבים</a:t>
              </a:r>
            </a:p>
            <a:p>
              <a:endParaRPr lang="en-US" b="1"/>
            </a:p>
            <a:p>
              <a:r>
                <a:rPr lang="he-IL" b="1"/>
                <a:t>משתתפים:</a:t>
              </a:r>
              <a:r>
                <a:rPr lang="he-IL"/>
                <a:t> בין 2-6</a:t>
              </a:r>
            </a:p>
            <a:p>
              <a:endParaRPr lang="en-US" b="1"/>
            </a:p>
            <a:p>
              <a:r>
                <a:rPr lang="he-IL" b="1"/>
                <a:t>מהלך המשחק:</a:t>
              </a:r>
              <a:r>
                <a:rPr lang="he-IL"/>
                <a:t> מניחים את הניצבים על</a:t>
              </a:r>
              <a:r>
                <a:rPr lang="en-US"/>
                <a:t> </a:t>
              </a:r>
              <a:r>
                <a:rPr lang="he-IL"/>
                <a:t>ראש הזחל, (כל משתתף </a:t>
              </a:r>
              <a:endParaRPr lang="en-US"/>
            </a:p>
            <a:p>
              <a:r>
                <a:rPr lang="he-IL"/>
                <a:t>מקבל לוח אישי</a:t>
              </a:r>
              <a:r>
                <a:rPr lang="en-US"/>
                <a:t> .</a:t>
              </a:r>
              <a:endParaRPr lang="he-IL"/>
            </a:p>
            <a:p>
              <a:r>
                <a:rPr lang="he-IL"/>
                <a:t>מתקדמים על פי תור. כאשר מגיעים למילה, </a:t>
              </a:r>
              <a:r>
                <a:rPr lang="en-US"/>
                <a:t> </a:t>
              </a:r>
              <a:r>
                <a:rPr lang="he-IL"/>
                <a:t>קוראים אותה ומחפשים </a:t>
              </a:r>
              <a:endParaRPr lang="en-US"/>
            </a:p>
            <a:p>
              <a:r>
                <a:rPr lang="he-IL"/>
                <a:t>אם התמונה שלה מופיעה בלוח האישי.</a:t>
              </a:r>
            </a:p>
            <a:p>
              <a:r>
                <a:rPr lang="he-IL"/>
                <a:t>אם כן המשתתף מניח עליה אסימון או מוחק אותה </a:t>
              </a:r>
              <a:r>
                <a:rPr lang="en-US"/>
                <a:t> </a:t>
              </a:r>
              <a:r>
                <a:rPr lang="he-IL"/>
                <a:t>בטוש מחיק </a:t>
              </a:r>
              <a:endParaRPr lang="en-US"/>
            </a:p>
            <a:p>
              <a:r>
                <a:rPr lang="he-IL"/>
                <a:t>(אם הלוח מנויילן).</a:t>
              </a:r>
            </a:p>
            <a:p>
              <a:r>
                <a:rPr lang="he-IL"/>
                <a:t>כאשר מגיעים לסוף הזחל, חוזרים שוב לכיוון הראש, וכן הלאה.</a:t>
              </a:r>
            </a:p>
            <a:p>
              <a:endParaRPr lang="en-US" b="1"/>
            </a:p>
            <a:p>
              <a:r>
                <a:rPr lang="he-IL" b="1"/>
                <a:t>מנצח:</a:t>
              </a:r>
              <a:r>
                <a:rPr lang="he-IL"/>
                <a:t> הראשון שמסמן את כל המלים בלוח שלו.</a:t>
              </a:r>
              <a:endParaRPr lang="en-US"/>
            </a:p>
          </p:txBody>
        </p:sp>
        <p:sp>
          <p:nvSpPr>
            <p:cNvPr id="6196" name="Text Box 52"/>
            <p:cNvSpPr txBox="1">
              <a:spLocks noChangeArrowheads="1"/>
            </p:cNvSpPr>
            <p:nvPr/>
          </p:nvSpPr>
          <p:spPr bwMode="auto">
            <a:xfrm>
              <a:off x="528" y="192"/>
              <a:ext cx="3696" cy="1439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he-IL" sz="3600">
                  <a:cs typeface="Aharoni" pitchFamily="2" charset="-79"/>
                </a:rPr>
                <a:t>הוראות משחק</a:t>
              </a:r>
              <a:endParaRPr lang="en-US" sz="3600">
                <a:cs typeface="Aharoni" pitchFamily="2" charset="-79"/>
              </a:endParaRPr>
            </a:p>
            <a:p>
              <a:pPr algn="ctr" rtl="0">
                <a:spcBef>
                  <a:spcPct val="50000"/>
                </a:spcBef>
              </a:pPr>
              <a:r>
                <a:rPr lang="he-IL" sz="2400">
                  <a:cs typeface="Aharoni" pitchFamily="2" charset="-79"/>
                </a:rPr>
                <a:t>התאם מילה לתמונה</a:t>
              </a:r>
            </a:p>
            <a:p>
              <a:pPr algn="ctr" rtl="0">
                <a:spcBef>
                  <a:spcPct val="50000"/>
                </a:spcBef>
              </a:pPr>
              <a:r>
                <a:rPr lang="he-IL" sz="2400">
                  <a:cs typeface="Aharoni" pitchFamily="2" charset="-79"/>
                </a:rPr>
                <a:t>חולם</a:t>
              </a:r>
            </a:p>
            <a:p>
              <a:pPr algn="ctr" rtl="0">
                <a:spcBef>
                  <a:spcPct val="50000"/>
                </a:spcBef>
              </a:pPr>
              <a:endParaRPr lang="en-US" sz="2400">
                <a:cs typeface="Aharoni" pitchFamily="2" charset="-79"/>
              </a:endParaRPr>
            </a:p>
          </p:txBody>
        </p:sp>
        <p:pic>
          <p:nvPicPr>
            <p:cNvPr id="6197" name="Picture 53" descr="31C_mig_1301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" y="144"/>
              <a:ext cx="1131" cy="1440"/>
            </a:xfrm>
            <a:prstGeom prst="rect">
              <a:avLst/>
            </a:prstGeom>
            <a:noFill/>
          </p:spPr>
        </p:pic>
        <p:sp>
          <p:nvSpPr>
            <p:cNvPr id="6198" name="Text Box 54"/>
            <p:cNvSpPr txBox="1">
              <a:spLocks noChangeArrowheads="1"/>
            </p:cNvSpPr>
            <p:nvPr/>
          </p:nvSpPr>
          <p:spPr bwMode="auto">
            <a:xfrm>
              <a:off x="192" y="3840"/>
              <a:ext cx="15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e-IL">
                  <a:solidFill>
                    <a:schemeClr val="bg1"/>
                  </a:solidFill>
                  <a:cs typeface="Aharoni" pitchFamily="2" charset="-79"/>
                </a:rPr>
                <a:t>רונית חצרוני מתי"א שומרון</a:t>
              </a:r>
              <a:endParaRPr lang="en-US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6199" name="Text Box 55"/>
            <p:cNvSpPr txBox="1">
              <a:spLocks noChangeArrowheads="1"/>
            </p:cNvSpPr>
            <p:nvPr/>
          </p:nvSpPr>
          <p:spPr bwMode="auto">
            <a:xfrm>
              <a:off x="2784" y="96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e-IL">
                  <a:solidFill>
                    <a:schemeClr val="bg1"/>
                  </a:solidFill>
                  <a:cs typeface="Aharoni" pitchFamily="2" charset="-79"/>
                </a:rPr>
                <a:t>התאם מילה לתמונה - חולם</a:t>
              </a:r>
              <a:endParaRPr lang="en-US">
                <a:solidFill>
                  <a:schemeClr val="bg1"/>
                </a:solidFill>
                <a:cs typeface="Aharoni" pitchFamily="2" charset="-79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עיצוב ברירת מחדל">
  <a:themeElements>
    <a:clrScheme name="עיצוב ברירת מחדל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עיצוב ברירת מחדל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עיצוב ברירת מחדל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201</Words>
  <Application>Microsoft Office PowerPoint</Application>
  <PresentationFormat>‫הצגה על המסך (4:3)</PresentationFormat>
  <Paragraphs>65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8" baseType="lpstr">
      <vt:lpstr>Aharoni</vt:lpstr>
      <vt:lpstr>Arial</vt:lpstr>
      <vt:lpstr>עיצוב ברירת מחדל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ronit</dc:creator>
  <cp:lastModifiedBy>Daniel Ben-Yehuda</cp:lastModifiedBy>
  <cp:revision>13</cp:revision>
  <dcterms:created xsi:type="dcterms:W3CDTF">2006-01-30T17:51:42Z</dcterms:created>
  <dcterms:modified xsi:type="dcterms:W3CDTF">2016-12-21T12:19:21Z</dcterms:modified>
</cp:coreProperties>
</file>