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96" autoAdjust="0"/>
    <p:restoredTop sz="94660"/>
  </p:normalViewPr>
  <p:slideViewPr>
    <p:cSldViewPr snapToGrid="0">
      <p:cViewPr varScale="1">
        <p:scale>
          <a:sx n="79" d="100"/>
          <a:sy n="79" d="100"/>
        </p:scale>
        <p:origin x="2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78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221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629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65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03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069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496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36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2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10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0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06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12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0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9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9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6184900" y="1790700"/>
            <a:ext cx="2641600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he-IL" sz="16600" b="1" dirty="0">
                <a:solidFill>
                  <a:schemeClr val="tx1"/>
                </a:solidFill>
              </a:rPr>
              <a:t>שׁ</a:t>
            </a:r>
            <a:endParaRPr lang="en-US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543300" y="1790700"/>
            <a:ext cx="2641600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he-IL" sz="16600" b="1" dirty="0">
                <a:solidFill>
                  <a:schemeClr val="tx1"/>
                </a:solidFill>
              </a:rPr>
              <a:t>ח</a:t>
            </a:r>
            <a:r>
              <a:rPr lang="he-IL" sz="16600" b="1" dirty="0" smtClean="0">
                <a:solidFill>
                  <a:schemeClr val="tx1"/>
                </a:solidFill>
              </a:rPr>
              <a:t>ָ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הסבר ענן 9"/>
          <p:cNvSpPr/>
          <p:nvPr/>
        </p:nvSpPr>
        <p:spPr>
          <a:xfrm rot="20782483">
            <a:off x="210507" y="302220"/>
            <a:ext cx="4419599" cy="2514600"/>
          </a:xfrm>
          <a:prstGeom prst="cloudCallout">
            <a:avLst>
              <a:gd name="adj1" fmla="val -28507"/>
              <a:gd name="adj2" fmla="val 9181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 rot="20782483">
            <a:off x="720209" y="1127531"/>
            <a:ext cx="3328608" cy="709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הַאִם יֵשׁ מִילָה כַּזוֹ?</a:t>
            </a:r>
            <a:endParaRPr lang="he-IL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חיבור 11"/>
          <p:cNvSpPr/>
          <p:nvPr/>
        </p:nvSpPr>
        <p:spPr>
          <a:xfrm rot="2439671">
            <a:off x="4273798" y="1040411"/>
            <a:ext cx="3843130" cy="4269849"/>
          </a:xfrm>
          <a:prstGeom prst="mathPlus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6" name="Picture 2" descr="http://www.orianit2.edu-negev.gov.il/nitzanng/files/%D7%97%D7%95%D7%9E%D7%A8%D7%99%D7%9D%20%D7%9C%D7%91%D7%A0%D7%99%D7%AA%20%D7%90%D7%AA%D7%A8/%D7%AA%D7%9E%D7%95%D7%A0%D7%95%D7%AA%20%D7%A2%D7%9D%20%D7%A8%D7%A7%D7%A2%20%D7%9C%D7%91%D7%9F/%D7%99%D7%9C%D7%93%D7%94%20%D7%A7%D7%95%D7%A8%D7%90%D7%A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49" y="3743679"/>
            <a:ext cx="2536631" cy="30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 rot="20277733">
            <a:off x="728977" y="613748"/>
            <a:ext cx="33826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נְסַדֵר יַחָד אֶת 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he-IL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הַצְלִילִים בַּמִילָה</a:t>
            </a:r>
            <a:endParaRPr lang="he-IL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028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8" grpId="0"/>
      <p:bldP spid="8" grpId="1"/>
      <p:bldP spid="12" grpId="0" animBg="1"/>
      <p:bldP spid="12" grpId="1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הסבר ענן 9"/>
          <p:cNvSpPr/>
          <p:nvPr/>
        </p:nvSpPr>
        <p:spPr>
          <a:xfrm rot="20782483">
            <a:off x="210507" y="302220"/>
            <a:ext cx="4419599" cy="2514600"/>
          </a:xfrm>
          <a:prstGeom prst="cloudCallout">
            <a:avLst>
              <a:gd name="adj1" fmla="val -28507"/>
              <a:gd name="adj2" fmla="val 9181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7377554" y="1882005"/>
            <a:ext cx="2276040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שָׁ</a:t>
            </a:r>
            <a:endParaRPr lang="en-US" sz="105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5056313" y="1897740"/>
            <a:ext cx="2276040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>
                <a:solidFill>
                  <a:prstClr val="black"/>
                </a:solidFill>
              </a:rPr>
              <a:t>ה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 rot="20782483">
            <a:off x="720209" y="1127531"/>
            <a:ext cx="3328608" cy="709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הַאִם יֵשׁ מִילָה כַּזוֹ?</a:t>
            </a:r>
            <a:endParaRPr lang="he-IL" sz="4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מלבן 12"/>
          <p:cNvSpPr/>
          <p:nvPr/>
        </p:nvSpPr>
        <p:spPr>
          <a:xfrm rot="20277733">
            <a:off x="728977" y="613748"/>
            <a:ext cx="33826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נְסַדֵר יַחָד אֶת </a:t>
            </a:r>
            <a:endParaRPr lang="en-US" sz="48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he-IL" sz="4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הַצְלִילִים בַּמִילָה</a:t>
            </a:r>
            <a:endParaRPr lang="he-IL" sz="4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844804" y="1897740"/>
            <a:ext cx="2276040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נָ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חיבור 11"/>
          <p:cNvSpPr/>
          <p:nvPr/>
        </p:nvSpPr>
        <p:spPr>
          <a:xfrm rot="2439671">
            <a:off x="3853279" y="948007"/>
            <a:ext cx="4352117" cy="4707988"/>
          </a:xfrm>
          <a:prstGeom prst="mathPlus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026" name="Picture 2" descr="http://www.orianit2.edu-negev.gov.il/nitzanng/files/%D7%97%D7%95%D7%9E%D7%A8%D7%99%D7%9D%20%D7%9C%D7%91%D7%A0%D7%99%D7%AA%20%D7%90%D7%AA%D7%A8/%D7%AA%D7%9E%D7%95%D7%A0%D7%95%D7%AA%20%D7%A2%D7%9D%20%D7%A8%D7%A7%D7%A2%20%D7%9C%D7%91%D7%9F/%D7%99%D7%9C%D7%93%D7%94%20%D7%A7%D7%95%D7%A8%D7%90%D7%A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49" y="3743679"/>
            <a:ext cx="2536631" cy="30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28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8" grpId="0"/>
      <p:bldP spid="8" grpId="1"/>
      <p:bldP spid="13" grpId="0"/>
      <p:bldP spid="9" grpId="0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2432956" y="1892298"/>
            <a:ext cx="2487387" cy="2723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>
                <a:solidFill>
                  <a:prstClr val="black"/>
                </a:solidFill>
              </a:rPr>
              <a:t>ה</a:t>
            </a:r>
            <a:endParaRPr lang="en-US" sz="105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929416" y="1892298"/>
            <a:ext cx="2487387" cy="2723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נָ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up351.siz.co.il/up3/img0ymmdqf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" y="403406"/>
            <a:ext cx="3227705" cy="398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otter.net/laad/dennis/smily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8" y="3714750"/>
            <a:ext cx="2719372" cy="271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6"/>
          <p:cNvSpPr/>
          <p:nvPr/>
        </p:nvSpPr>
        <p:spPr>
          <a:xfrm>
            <a:off x="7425876" y="1892298"/>
            <a:ext cx="2487387" cy="2723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שָׁ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8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הסבר ענן 9"/>
          <p:cNvSpPr/>
          <p:nvPr/>
        </p:nvSpPr>
        <p:spPr>
          <a:xfrm rot="20782483">
            <a:off x="210507" y="302220"/>
            <a:ext cx="4419599" cy="2514600"/>
          </a:xfrm>
          <a:prstGeom prst="cloudCallout">
            <a:avLst>
              <a:gd name="adj1" fmla="val -28507"/>
              <a:gd name="adj2" fmla="val 9181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7377554" y="1882005"/>
            <a:ext cx="2276040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חַ</a:t>
            </a:r>
            <a:endParaRPr lang="en-US" sz="105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5056313" y="1897740"/>
            <a:ext cx="2276040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שׁ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 rot="20782483">
            <a:off x="720209" y="1127531"/>
            <a:ext cx="3328608" cy="709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הַאִם יֵשׁ מִילָה כַּזוֹ?</a:t>
            </a:r>
            <a:endParaRPr lang="he-IL" sz="4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מלבן 12"/>
          <p:cNvSpPr/>
          <p:nvPr/>
        </p:nvSpPr>
        <p:spPr>
          <a:xfrm rot="20277733">
            <a:off x="728977" y="613748"/>
            <a:ext cx="33826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נְסַדֵר יַחָד אֶת </a:t>
            </a:r>
            <a:endParaRPr lang="en-US" sz="48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he-IL" sz="4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הַצְלִילִים בַּמִילָה</a:t>
            </a:r>
            <a:endParaRPr lang="he-IL" sz="4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844804" y="1897740"/>
            <a:ext cx="2276040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לָ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חיבור 11"/>
          <p:cNvSpPr/>
          <p:nvPr/>
        </p:nvSpPr>
        <p:spPr>
          <a:xfrm rot="2439671">
            <a:off x="3807356" y="948008"/>
            <a:ext cx="4352117" cy="4707988"/>
          </a:xfrm>
          <a:prstGeom prst="mathPlus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026" name="Picture 2" descr="http://www.orianit2.edu-negev.gov.il/nitzanng/files/%D7%97%D7%95%D7%9E%D7%A8%D7%99%D7%9D%20%D7%9C%D7%91%D7%A0%D7%99%D7%AA%20%D7%90%D7%AA%D7%A8/%D7%AA%D7%9E%D7%95%D7%A0%D7%95%D7%AA%20%D7%A2%D7%9D%20%D7%A8%D7%A7%D7%A2%20%D7%9C%D7%91%D7%9F/%D7%99%D7%9C%D7%93%D7%94%20%D7%A7%D7%95%D7%A8%D7%90%D7%A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49" y="3743679"/>
            <a:ext cx="2536631" cy="30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54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8" grpId="0"/>
      <p:bldP spid="8" grpId="1"/>
      <p:bldP spid="13" grpId="0"/>
      <p:bldP spid="9" grpId="0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2432956" y="1892298"/>
            <a:ext cx="2487387" cy="2723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שׁ</a:t>
            </a:r>
            <a:endParaRPr lang="en-US" sz="105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929416" y="1892298"/>
            <a:ext cx="2487387" cy="2723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לָ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up351.siz.co.il/up3/img0ymmdqf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58" y="258262"/>
            <a:ext cx="3227705" cy="398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otter.net/laad/dennis/smily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8" y="3714750"/>
            <a:ext cx="2719372" cy="271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6"/>
          <p:cNvSpPr/>
          <p:nvPr/>
        </p:nvSpPr>
        <p:spPr>
          <a:xfrm>
            <a:off x="7425876" y="1892298"/>
            <a:ext cx="2487387" cy="2723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חַ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48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7856294" y="1897740"/>
            <a:ext cx="1940617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לַ</a:t>
            </a:r>
            <a:endParaRPr lang="en-US" sz="105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5973384" y="1897740"/>
            <a:ext cx="1940617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חָ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4032767" y="1897740"/>
            <a:ext cx="1940617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קְ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חיבור 11"/>
          <p:cNvSpPr/>
          <p:nvPr/>
        </p:nvSpPr>
        <p:spPr>
          <a:xfrm rot="2439671">
            <a:off x="3454688" y="1055046"/>
            <a:ext cx="4352117" cy="4707988"/>
          </a:xfrm>
          <a:prstGeom prst="mathPlus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2186109" y="1897740"/>
            <a:ext cx="1940617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ה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orianit2.edu-negev.gov.il/nitzanng/files/%D7%97%D7%95%D7%9E%D7%A8%D7%99%D7%9D%20%D7%9C%D7%91%D7%A0%D7%99%D7%AA%20%D7%90%D7%AA%D7%A8/%D7%AA%D7%9E%D7%95%D7%A0%D7%95%D7%AA%20%D7%A2%D7%9D%20%D7%A8%D7%A7%D7%A2%20%D7%9C%D7%91%D7%9F/%D7%99%D7%9C%D7%93%D7%94%20%D7%A7%D7%95%D7%A8%D7%90%D7%A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68" y="3663851"/>
            <a:ext cx="2536631" cy="30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הסבר ענן 9"/>
          <p:cNvSpPr/>
          <p:nvPr/>
        </p:nvSpPr>
        <p:spPr>
          <a:xfrm rot="20782483">
            <a:off x="210507" y="302220"/>
            <a:ext cx="4419599" cy="2514600"/>
          </a:xfrm>
          <a:prstGeom prst="cloudCallout">
            <a:avLst>
              <a:gd name="adj1" fmla="val -28507"/>
              <a:gd name="adj2" fmla="val 9181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 rot="20782483">
            <a:off x="720209" y="1127531"/>
            <a:ext cx="3328608" cy="709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הַאִם יֵשׁ מִילָה כַּזוֹ?</a:t>
            </a:r>
            <a:endParaRPr lang="he-IL" sz="4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מלבן 12"/>
          <p:cNvSpPr/>
          <p:nvPr/>
        </p:nvSpPr>
        <p:spPr>
          <a:xfrm rot="20277733">
            <a:off x="728977" y="613748"/>
            <a:ext cx="33826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נְסַדֵר יַחָד אֶת </a:t>
            </a:r>
            <a:endParaRPr lang="en-US" sz="48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he-IL" sz="4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הַצְלִילִים בַּמִילָה</a:t>
            </a:r>
            <a:endParaRPr lang="he-IL" sz="4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369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2" grpId="1" animBg="1"/>
      <p:bldP spid="11" grpId="0" animBg="1"/>
      <p:bldP spid="10" grpId="0" animBg="1"/>
      <p:bldP spid="8" grpId="0"/>
      <p:bldP spid="8" grpId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351.siz.co.il/up3/img0ymmdqf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58" y="258262"/>
            <a:ext cx="3227705" cy="398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8015948" y="1897740"/>
            <a:ext cx="1940617" cy="302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לַ</a:t>
            </a:r>
            <a:endParaRPr lang="en-US" sz="105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6133038" y="1897740"/>
            <a:ext cx="1940617" cy="302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קְ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192421" y="1897740"/>
            <a:ext cx="1940617" cy="302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>
                <a:solidFill>
                  <a:prstClr val="black"/>
                </a:solidFill>
              </a:rPr>
              <a:t>חָ</a:t>
            </a:r>
            <a:endParaRPr lang="en-US" sz="16600" b="1" dirty="0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2345763" y="1897740"/>
            <a:ext cx="1940617" cy="302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ה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://rotter.net/laad/dennis/smily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8" y="3714750"/>
            <a:ext cx="2719372" cy="271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65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7856294" y="1897740"/>
            <a:ext cx="1940617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שָׁ</a:t>
            </a:r>
            <a:endParaRPr lang="en-US" sz="105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5973384" y="1897740"/>
            <a:ext cx="1940617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ה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4032767" y="1897740"/>
            <a:ext cx="1940617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קְ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חיבור 11"/>
          <p:cNvSpPr/>
          <p:nvPr/>
        </p:nvSpPr>
        <p:spPr>
          <a:xfrm rot="2439671">
            <a:off x="3641509" y="849575"/>
            <a:ext cx="4352117" cy="4707988"/>
          </a:xfrm>
          <a:prstGeom prst="mathPlus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2186109" y="1897740"/>
            <a:ext cx="1940617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לָ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orianit2.edu-negev.gov.il/nitzanng/files/%D7%97%D7%95%D7%9E%D7%A8%D7%99%D7%9D%20%D7%9C%D7%91%D7%A0%D7%99%D7%AA%20%D7%90%D7%AA%D7%A8/%D7%AA%D7%9E%D7%95%D7%A0%D7%95%D7%AA%20%D7%A2%D7%9D%20%D7%A8%D7%A7%D7%A2%20%D7%9C%D7%91%D7%9F/%D7%99%D7%9C%D7%93%D7%94%20%D7%A7%D7%95%D7%A8%D7%90%D7%A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68" y="3663851"/>
            <a:ext cx="2536631" cy="30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הסבר ענן 9"/>
          <p:cNvSpPr/>
          <p:nvPr/>
        </p:nvSpPr>
        <p:spPr>
          <a:xfrm rot="20782483">
            <a:off x="210507" y="302220"/>
            <a:ext cx="4419599" cy="2514600"/>
          </a:xfrm>
          <a:prstGeom prst="cloudCallout">
            <a:avLst>
              <a:gd name="adj1" fmla="val -28507"/>
              <a:gd name="adj2" fmla="val 9181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 rot="20782483">
            <a:off x="720209" y="1127531"/>
            <a:ext cx="3328608" cy="709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הַאִם יֵשׁ מִילָה כַּזוֹ?</a:t>
            </a:r>
            <a:endParaRPr lang="he-IL" sz="4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מלבן 12"/>
          <p:cNvSpPr/>
          <p:nvPr/>
        </p:nvSpPr>
        <p:spPr>
          <a:xfrm rot="20277733">
            <a:off x="728977" y="613748"/>
            <a:ext cx="33826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נְסַדֵר יַחָד אֶת </a:t>
            </a:r>
            <a:endParaRPr lang="en-US" sz="48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he-IL" sz="4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הַצְלִילִים בַּמִילָה</a:t>
            </a:r>
            <a:endParaRPr lang="he-IL" sz="4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12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2" grpId="1" animBg="1"/>
      <p:bldP spid="11" grpId="0" animBg="1"/>
      <p:bldP spid="10" grpId="0" animBg="1"/>
      <p:bldP spid="8" grpId="0"/>
      <p:bldP spid="8" grpId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351.siz.co.il/up3/img0ymmdqf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58" y="258262"/>
            <a:ext cx="3227705" cy="398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8015948" y="1897740"/>
            <a:ext cx="1940617" cy="302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שָׁ</a:t>
            </a:r>
            <a:endParaRPr lang="en-US" sz="105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6133038" y="1897740"/>
            <a:ext cx="1940617" cy="302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קְ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4192421" y="1897740"/>
            <a:ext cx="1940617" cy="302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לָ</a:t>
            </a:r>
            <a:endParaRPr lang="en-US" sz="16600" b="1" dirty="0">
              <a:solidFill>
                <a:prstClr val="black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2345763" y="1897740"/>
            <a:ext cx="1940617" cy="302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ה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://rotter.net/laad/dennis/smily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8" y="3714750"/>
            <a:ext cx="2719372" cy="271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8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3187700" y="1790700"/>
            <a:ext cx="2641600" cy="302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>
                <a:solidFill>
                  <a:prstClr val="black"/>
                </a:solidFill>
              </a:rPr>
              <a:t>שׁ</a:t>
            </a:r>
            <a:endParaRPr lang="en-US" sz="105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5829300" y="1790700"/>
            <a:ext cx="2641600" cy="302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>
                <a:solidFill>
                  <a:prstClr val="black"/>
                </a:solidFill>
              </a:rPr>
              <a:t>ח</a:t>
            </a:r>
            <a:r>
              <a:rPr lang="he-IL" sz="16600" b="1" dirty="0" smtClean="0">
                <a:solidFill>
                  <a:prstClr val="black"/>
                </a:solidFill>
              </a:rPr>
              <a:t>ָ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up351.siz.co.il/up3/img0ymmdqf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" y="403406"/>
            <a:ext cx="3227705" cy="398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otter.net/laad/dennis/smily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8" y="3714750"/>
            <a:ext cx="2719372" cy="271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6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6184900" y="1790700"/>
            <a:ext cx="2641600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לָ</a:t>
            </a:r>
            <a:endParaRPr lang="en-US" sz="105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543300" y="1790700"/>
            <a:ext cx="2641600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שׁ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הסבר ענן 9"/>
          <p:cNvSpPr/>
          <p:nvPr/>
        </p:nvSpPr>
        <p:spPr>
          <a:xfrm rot="20782483">
            <a:off x="210507" y="302220"/>
            <a:ext cx="4419599" cy="2514600"/>
          </a:xfrm>
          <a:prstGeom prst="cloudCallout">
            <a:avLst>
              <a:gd name="adj1" fmla="val -28507"/>
              <a:gd name="adj2" fmla="val 9181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 rot="20782483">
            <a:off x="720209" y="1127531"/>
            <a:ext cx="3328608" cy="709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הַאִם יֵשׁ מִילָה כַּזוֹ?</a:t>
            </a:r>
            <a:endParaRPr lang="he-IL" sz="4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http://www.orianit2.edu-negev.gov.il/nitzanng/files/%D7%97%D7%95%D7%9E%D7%A8%D7%99%D7%9D%20%D7%9C%D7%91%D7%A0%D7%99%D7%AA%20%D7%90%D7%AA%D7%A8/%D7%AA%D7%9E%D7%95%D7%A0%D7%95%D7%AA%20%D7%A2%D7%9D%20%D7%A8%D7%A7%D7%A2%20%D7%9C%D7%91%D7%9F/%D7%99%D7%9C%D7%93%D7%94%20%D7%A7%D7%95%D7%A8%D7%90%D7%A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49" y="3743679"/>
            <a:ext cx="2536631" cy="30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up351.siz.co.il/up3/img0ymmdqfj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917" y="432335"/>
            <a:ext cx="3227705" cy="398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rotter.net/laad/dennis/smily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972" y="3743679"/>
            <a:ext cx="2719372" cy="271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מלבן 13"/>
          <p:cNvSpPr/>
          <p:nvPr/>
        </p:nvSpPr>
        <p:spPr>
          <a:xfrm>
            <a:off x="3536036" y="1790700"/>
            <a:ext cx="2641600" cy="302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>
                <a:solidFill>
                  <a:prstClr val="black"/>
                </a:solidFill>
              </a:rPr>
              <a:t>שׁ</a:t>
            </a:r>
            <a:endParaRPr lang="en-US" sz="105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6177636" y="1790700"/>
            <a:ext cx="2641600" cy="302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לָ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8" grpId="0"/>
      <p:bldP spid="8" grpId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6184900" y="1790700"/>
            <a:ext cx="2641600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he-IL" sz="16600" b="1" dirty="0" smtClean="0">
                <a:solidFill>
                  <a:schemeClr val="tx1"/>
                </a:solidFill>
              </a:rPr>
              <a:t>ח</a:t>
            </a:r>
            <a:endParaRPr lang="en-US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543300" y="1790700"/>
            <a:ext cx="2641600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he-IL" sz="16600" b="1" dirty="0" smtClean="0">
                <a:solidFill>
                  <a:schemeClr val="tx1"/>
                </a:solidFill>
              </a:rPr>
              <a:t>נָ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הסבר ענן 9"/>
          <p:cNvSpPr/>
          <p:nvPr/>
        </p:nvSpPr>
        <p:spPr>
          <a:xfrm rot="20782483">
            <a:off x="210507" y="302220"/>
            <a:ext cx="4419599" cy="2514600"/>
          </a:xfrm>
          <a:prstGeom prst="cloudCallout">
            <a:avLst>
              <a:gd name="adj1" fmla="val -28507"/>
              <a:gd name="adj2" fmla="val 9181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 rot="20782483">
            <a:off x="720209" y="1127531"/>
            <a:ext cx="3328608" cy="709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הַאִם יֵשׁ מִילָה כַּזוֹ?</a:t>
            </a:r>
            <a:endParaRPr lang="he-IL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חיבור 11"/>
          <p:cNvSpPr/>
          <p:nvPr/>
        </p:nvSpPr>
        <p:spPr>
          <a:xfrm rot="2439671">
            <a:off x="4273798" y="1040411"/>
            <a:ext cx="3843130" cy="4269849"/>
          </a:xfrm>
          <a:prstGeom prst="mathPlus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6" name="Picture 2" descr="http://www.orianit2.edu-negev.gov.il/nitzanng/files/%D7%97%D7%95%D7%9E%D7%A8%D7%99%D7%9D%20%D7%9C%D7%91%D7%A0%D7%99%D7%AA%20%D7%90%D7%AA%D7%A8/%D7%AA%D7%9E%D7%95%D7%A0%D7%95%D7%AA%20%D7%A2%D7%9D%20%D7%A8%D7%A7%D7%A2%20%D7%9C%D7%91%D7%9F/%D7%99%D7%9C%D7%93%D7%94%20%D7%A7%D7%95%D7%A8%D7%90%D7%A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49" y="3743679"/>
            <a:ext cx="2536631" cy="30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 rot="20277733">
            <a:off x="728977" y="613748"/>
            <a:ext cx="33826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נְסַדֵר יַחָד אֶת 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he-IL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הַצְלִילִים בַּמִילָה</a:t>
            </a:r>
            <a:endParaRPr lang="he-IL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612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8" grpId="0"/>
      <p:bldP spid="8" grpId="1"/>
      <p:bldP spid="12" grpId="0" animBg="1"/>
      <p:bldP spid="12" grpId="1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3187700" y="1790700"/>
            <a:ext cx="2641600" cy="302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>
                <a:solidFill>
                  <a:prstClr val="black"/>
                </a:solidFill>
              </a:rPr>
              <a:t>ח</a:t>
            </a:r>
            <a:endParaRPr lang="en-US" sz="105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5829300" y="1790700"/>
            <a:ext cx="2641600" cy="302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נָ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up351.siz.co.il/up3/img0ymmdqf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" y="403406"/>
            <a:ext cx="3227705" cy="398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otter.net/laad/dennis/smily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8" y="3714750"/>
            <a:ext cx="2719372" cy="271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2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הסבר ענן 9"/>
          <p:cNvSpPr/>
          <p:nvPr/>
        </p:nvSpPr>
        <p:spPr>
          <a:xfrm rot="20782483">
            <a:off x="210507" y="302220"/>
            <a:ext cx="4419599" cy="2514600"/>
          </a:xfrm>
          <a:prstGeom prst="cloudCallout">
            <a:avLst>
              <a:gd name="adj1" fmla="val -28507"/>
              <a:gd name="adj2" fmla="val 9181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7377554" y="1882005"/>
            <a:ext cx="2276040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he-IL" sz="16600" b="1" dirty="0" smtClean="0">
                <a:solidFill>
                  <a:schemeClr val="tx1"/>
                </a:solidFill>
              </a:rPr>
              <a:t>שְׁ</a:t>
            </a:r>
            <a:endParaRPr lang="en-US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5056313" y="1897740"/>
            <a:ext cx="2276040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he-IL" sz="16600" b="1" dirty="0" smtClean="0">
                <a:solidFill>
                  <a:schemeClr val="tx1"/>
                </a:solidFill>
              </a:rPr>
              <a:t>חָ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 rot="20782483">
            <a:off x="720209" y="1127531"/>
            <a:ext cx="3328608" cy="709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הַאִם יֵשׁ מִילָה כַּזוֹ?</a:t>
            </a:r>
            <a:endParaRPr lang="he-IL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מלבן 12"/>
          <p:cNvSpPr/>
          <p:nvPr/>
        </p:nvSpPr>
        <p:spPr>
          <a:xfrm rot="20277733">
            <a:off x="728977" y="613748"/>
            <a:ext cx="33826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נְסַדֵר יַחָד אֶת 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he-IL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הַצְלִילִים בַּמִילָה</a:t>
            </a:r>
            <a:endParaRPr lang="he-IL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844804" y="1897740"/>
            <a:ext cx="2276040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he-IL" sz="16600" b="1" dirty="0" smtClean="0">
                <a:solidFill>
                  <a:schemeClr val="tx1"/>
                </a:solidFill>
              </a:rPr>
              <a:t>נָ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חיבור 11"/>
          <p:cNvSpPr/>
          <p:nvPr/>
        </p:nvSpPr>
        <p:spPr>
          <a:xfrm rot="2439671">
            <a:off x="3853278" y="848723"/>
            <a:ext cx="4352117" cy="4707988"/>
          </a:xfrm>
          <a:prstGeom prst="mathPlus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6" name="Picture 2" descr="http://www.orianit2.edu-negev.gov.il/nitzanng/files/%D7%97%D7%95%D7%9E%D7%A8%D7%99%D7%9D%20%D7%9C%D7%91%D7%A0%D7%99%D7%AA%20%D7%90%D7%AA%D7%A8/%D7%AA%D7%9E%D7%95%D7%A0%D7%95%D7%AA%20%D7%A2%D7%9D%20%D7%A8%D7%A7%D7%A2%20%D7%9C%D7%91%D7%9F/%D7%99%D7%9C%D7%93%D7%94%20%D7%A7%D7%95%D7%A8%D7%90%D7%A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49" y="3743679"/>
            <a:ext cx="2536631" cy="30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27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8" grpId="0"/>
      <p:bldP spid="8" grpId="1"/>
      <p:bldP spid="13" grpId="0"/>
      <p:bldP spid="9" grpId="0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2432956" y="1892298"/>
            <a:ext cx="2487387" cy="2723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>
                <a:solidFill>
                  <a:prstClr val="black"/>
                </a:solidFill>
              </a:rPr>
              <a:t>שׁ</a:t>
            </a:r>
            <a:endParaRPr lang="en-US" sz="105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929416" y="1892298"/>
            <a:ext cx="2487387" cy="2723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>
                <a:solidFill>
                  <a:prstClr val="black"/>
                </a:solidFill>
              </a:rPr>
              <a:t>ח</a:t>
            </a:r>
            <a:r>
              <a:rPr lang="he-IL" sz="16600" b="1" dirty="0" smtClean="0">
                <a:solidFill>
                  <a:prstClr val="black"/>
                </a:solidFill>
              </a:rPr>
              <a:t>ָ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up351.siz.co.il/up3/img0ymmdqf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" y="403406"/>
            <a:ext cx="3227705" cy="398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otter.net/laad/dennis/smily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8" y="3714750"/>
            <a:ext cx="2719372" cy="271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6"/>
          <p:cNvSpPr/>
          <p:nvPr/>
        </p:nvSpPr>
        <p:spPr>
          <a:xfrm>
            <a:off x="7425876" y="1892298"/>
            <a:ext cx="2487387" cy="2723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נָ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9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הסבר ענן 9"/>
          <p:cNvSpPr/>
          <p:nvPr/>
        </p:nvSpPr>
        <p:spPr>
          <a:xfrm rot="20782483">
            <a:off x="210507" y="302220"/>
            <a:ext cx="4419599" cy="2514600"/>
          </a:xfrm>
          <a:prstGeom prst="cloudCallout">
            <a:avLst>
              <a:gd name="adj1" fmla="val -28507"/>
              <a:gd name="adj2" fmla="val 9181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7377554" y="1882005"/>
            <a:ext cx="2276040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בַּ</a:t>
            </a:r>
            <a:endParaRPr lang="en-US" sz="105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5056313" y="1897740"/>
            <a:ext cx="2276040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שׁ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 rot="20782483">
            <a:off x="720209" y="1127531"/>
            <a:ext cx="3328608" cy="709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הַאִם יֵשׁ מִילָה כַּזוֹ?</a:t>
            </a:r>
            <a:endParaRPr lang="he-IL" sz="4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מלבן 12"/>
          <p:cNvSpPr/>
          <p:nvPr/>
        </p:nvSpPr>
        <p:spPr>
          <a:xfrm rot="20277733">
            <a:off x="728977" y="613748"/>
            <a:ext cx="33826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נְסַדֵר יַחָד אֶת </a:t>
            </a:r>
            <a:endParaRPr lang="en-US" sz="48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he-IL" sz="4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הַצְלִילִים בַּמִילָה</a:t>
            </a:r>
            <a:endParaRPr lang="he-IL" sz="4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844804" y="1897740"/>
            <a:ext cx="2276040" cy="3022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לָ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חיבור 11"/>
          <p:cNvSpPr/>
          <p:nvPr/>
        </p:nvSpPr>
        <p:spPr>
          <a:xfrm rot="2439671">
            <a:off x="3682036" y="886049"/>
            <a:ext cx="4352117" cy="4707988"/>
          </a:xfrm>
          <a:prstGeom prst="mathPlus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026" name="Picture 2" descr="http://www.orianit2.edu-negev.gov.il/nitzanng/files/%D7%97%D7%95%D7%9E%D7%A8%D7%99%D7%9D%20%D7%9C%D7%91%D7%A0%D7%99%D7%AA%20%D7%90%D7%AA%D7%A8/%D7%AA%D7%9E%D7%95%D7%A0%D7%95%D7%AA%20%D7%A2%D7%9D%20%D7%A8%D7%A7%D7%A2%20%D7%9C%D7%91%D7%9F/%D7%99%D7%9C%D7%93%D7%94%20%D7%A7%D7%95%D7%A8%D7%90%D7%A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49" y="3743679"/>
            <a:ext cx="2536631" cy="30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96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8" grpId="0"/>
      <p:bldP spid="8" grpId="1"/>
      <p:bldP spid="13" grpId="0"/>
      <p:bldP spid="9" grpId="0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2432956" y="1892298"/>
            <a:ext cx="2487387" cy="2723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>
                <a:solidFill>
                  <a:prstClr val="black"/>
                </a:solidFill>
              </a:rPr>
              <a:t>שׁ</a:t>
            </a:r>
            <a:endParaRPr lang="en-US" sz="105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929416" y="1892298"/>
            <a:ext cx="2487387" cy="2723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לָ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up351.siz.co.il/up3/img0ymmdqfj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6" y="403406"/>
            <a:ext cx="3227705" cy="398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otter.net/laad/dennis/smily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8" y="3714750"/>
            <a:ext cx="2719372" cy="271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6"/>
          <p:cNvSpPr/>
          <p:nvPr/>
        </p:nvSpPr>
        <p:spPr>
          <a:xfrm>
            <a:off x="7425876" y="1892298"/>
            <a:ext cx="2487387" cy="2723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7000"/>
              </a:lnSpc>
            </a:pPr>
            <a:r>
              <a:rPr lang="he-IL" sz="16600" b="1" dirty="0" smtClean="0">
                <a:solidFill>
                  <a:prstClr val="black"/>
                </a:solidFill>
              </a:rPr>
              <a:t>בַּ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1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863</TotalTime>
  <Words>137</Words>
  <Application>Microsoft Office PowerPoint</Application>
  <PresentationFormat>מסך רחב</PresentationFormat>
  <Paragraphs>77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אורגני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מירב רוזנפלד</dc:creator>
  <cp:lastModifiedBy>Daniel Ben-Yehuda</cp:lastModifiedBy>
  <cp:revision>7</cp:revision>
  <dcterms:created xsi:type="dcterms:W3CDTF">2015-10-15T02:25:21Z</dcterms:created>
  <dcterms:modified xsi:type="dcterms:W3CDTF">2015-10-18T06:21:07Z</dcterms:modified>
</cp:coreProperties>
</file>