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64" r:id="rId5"/>
    <p:sldId id="265" r:id="rId6"/>
    <p:sldId id="266" r:id="rId7"/>
  </p:sldIdLst>
  <p:sldSz cx="9906000" cy="6858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834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DB90D8C-167C-4570-ADEA-07F3FDB86C97}" type="datetimeFigureOut">
              <a:rPr lang="he-IL" smtClean="0"/>
              <a:t>ג'/ניסן/תשע"ו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7F147E0-A855-4631-BC61-86F43C5E18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9773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147E0-A855-4631-BC61-86F43C5E1859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668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147E0-A855-4631-BC61-86F43C5E1859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668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147E0-A855-4631-BC61-86F43C5E1859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66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147E0-A855-4631-BC61-86F43C5E1859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668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147E0-A855-4631-BC61-86F43C5E1859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66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1DA67-F4C0-4F7B-BCDA-C1FD21FA6AC8}" type="datetimeFigureOut">
              <a:rPr lang="he-IL" smtClean="0"/>
              <a:pPr/>
              <a:t>ג'/ניסן/תשע"ו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B1D6-8509-423A-952E-DDF822CBDB9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200472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00472" y="949370"/>
            <a:ext cx="42484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80792" y="260648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496" y="5796553"/>
            <a:ext cx="38164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שֵׁם: ___________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3" name="קבוצה 22"/>
          <p:cNvGrpSpPr/>
          <p:nvPr/>
        </p:nvGrpSpPr>
        <p:grpSpPr>
          <a:xfrm>
            <a:off x="1388604" y="3249419"/>
            <a:ext cx="1944216" cy="1884064"/>
            <a:chOff x="1388604" y="3249419"/>
            <a:chExt cx="1944216" cy="1884064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2" cstate="print"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8604" y="3249419"/>
              <a:ext cx="1944216" cy="1884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אליפסה 2"/>
            <p:cNvSpPr/>
            <p:nvPr/>
          </p:nvSpPr>
          <p:spPr>
            <a:xfrm>
              <a:off x="2432720" y="3573016"/>
              <a:ext cx="360040" cy="61843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אליפסה 20"/>
            <p:cNvSpPr/>
            <p:nvPr/>
          </p:nvSpPr>
          <p:spPr>
            <a:xfrm>
              <a:off x="1856656" y="3573016"/>
              <a:ext cx="360040" cy="61843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אליפסה 3"/>
            <p:cNvSpPr/>
            <p:nvPr/>
          </p:nvSpPr>
          <p:spPr>
            <a:xfrm>
              <a:off x="2540732" y="3789040"/>
              <a:ext cx="180020" cy="30921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אליפסה 21"/>
            <p:cNvSpPr/>
            <p:nvPr/>
          </p:nvSpPr>
          <p:spPr>
            <a:xfrm>
              <a:off x="1964668" y="3789040"/>
              <a:ext cx="180020" cy="30921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קשת 17"/>
            <p:cNvSpPr/>
            <p:nvPr/>
          </p:nvSpPr>
          <p:spPr>
            <a:xfrm rot="5795716">
              <a:off x="1854177" y="3858092"/>
              <a:ext cx="954984" cy="962880"/>
            </a:xfrm>
            <a:prstGeom prst="arc">
              <a:avLst>
                <a:gd name="adj1" fmla="val 16200000"/>
                <a:gd name="adj2" fmla="val 4402460"/>
              </a:avLst>
            </a:prstGeom>
            <a:ln w="2286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קשת 27"/>
            <p:cNvSpPr/>
            <p:nvPr/>
          </p:nvSpPr>
          <p:spPr>
            <a:xfrm rot="5795716">
              <a:off x="1854179" y="3837228"/>
              <a:ext cx="954984" cy="962880"/>
            </a:xfrm>
            <a:prstGeom prst="arc">
              <a:avLst>
                <a:gd name="adj1" fmla="val 16200000"/>
                <a:gd name="adj2" fmla="val 4402460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40" name="מלבן 39"/>
          <p:cNvSpPr/>
          <p:nvPr/>
        </p:nvSpPr>
        <p:spPr>
          <a:xfrm>
            <a:off x="5457056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/>
          <p:cNvSpPr/>
          <p:nvPr/>
        </p:nvSpPr>
        <p:spPr>
          <a:xfrm>
            <a:off x="5673080" y="5949280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6257604" y="6021288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337376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4" name="Rectangle 2"/>
          <p:cNvSpPr>
            <a:spLocks noChangeArrowheads="1"/>
          </p:cNvSpPr>
          <p:nvPr/>
        </p:nvSpPr>
        <p:spPr bwMode="auto">
          <a:xfrm>
            <a:off x="5457056" y="260648"/>
            <a:ext cx="432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מִלִּים הֶגְיוֹנִיּוֹת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5457056" y="899428"/>
            <a:ext cx="4279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צִבְעוּ מִשְׁבָּצוֹת עִם מִלִּים הֶגְיוֹנִיּוֹת: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7" name="תמונה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080" y="5942303"/>
            <a:ext cx="584524" cy="566201"/>
          </a:xfrm>
          <a:prstGeom prst="rect">
            <a:avLst/>
          </a:prstGeom>
        </p:spPr>
      </p:pic>
      <p:graphicFrame>
        <p:nvGraphicFramePr>
          <p:cNvPr id="25" name="טבלה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283589"/>
              </p:ext>
            </p:extLst>
          </p:nvPr>
        </p:nvGraphicFramePr>
        <p:xfrm>
          <a:off x="5601072" y="1574800"/>
          <a:ext cx="4027824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42608"/>
                <a:gridCol w="1342608"/>
                <a:gridCol w="1342608"/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פֶּסַח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מִצּוֹת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מָרוּר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פֶּסֶח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מַצּוֹת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מָרוֹר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מָה נִשְׁתַּנָּה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וְהִיא שֶׁעָמְדָה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מִגִּיד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מָה </a:t>
                      </a: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נִשְׁתֶּנָּה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וְהִיא </a:t>
                      </a: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שֶׁעָמָדָה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מַגִּיד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קֹעָרָה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חָמָץ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הַלֵּל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קְעָרָה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חָמֵץ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הֶלֵּל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שַׁבָּת </a:t>
                      </a: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הַגָּדוּל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כַּרְפַס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err="1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חֲרֶסֶת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שַׁבָּת הַגָּדוֹל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כַּרְפַּס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err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חֲרֹסֶת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אָבִּיב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חֵרוֹת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קְרִיעַת יָם </a:t>
                      </a:r>
                      <a:r>
                        <a:rPr lang="he-IL" sz="1800" b="1" dirty="0" smtClean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סוֹף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אָבִיב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חֵרוּת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קְרִיעַת יָם סוּף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5457056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673080" y="5949280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57604" y="6021288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7376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00472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3080792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00472" y="844315"/>
            <a:ext cx="4320480" cy="240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הַקִּיפוּ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בְּ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כָל שׁוּרָה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אֶ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ת הַמִּלָּה הַיּוֹצֵאת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דֹּ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פֶן: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מַצָּה  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  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מְלָפְפוֹן      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מָרו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ֹר       בֵּיצָה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פַּרְעֹה       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משׂ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ֶה       אַהֲרֹן       מִרְיָם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דָּם       	חֹשֶׁךְ        אֲדָמָה       צְפַרְדֵּעַ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חֵרוּת    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 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מַצּוֹת       סֻכּוֹת       אָבִיב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בֵּיצָה    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  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כַּרְפַּס  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   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חֲרֹסֶ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uttman Keren" panose="02010401010101010101" pitchFamily="2" charset="-79"/>
                <a:ea typeface="Calibri" pitchFamily="34" charset="0"/>
                <a:cs typeface="Guttman Keren" panose="02010401010101010101" pitchFamily="2" charset="-79"/>
              </a:rPr>
              <a:t>ת     תָּמָר</a:t>
            </a:r>
            <a:endParaRPr kumimoji="0" lang="he-I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uttman Keren" panose="02010401010101010101" pitchFamily="2" charset="-79"/>
              <a:cs typeface="Guttman Keren" panose="02010401010101010101" pitchFamily="2" charset="-79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8032" y="260648"/>
            <a:ext cx="4232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מָה יוֹצֵא דֹּפֶן?</a:t>
            </a:r>
            <a:endParaRPr kumimoji="0" lang="he-I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88032" y="3356992"/>
            <a:ext cx="4232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מָה עוֹשִׂים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בְפֶסַח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00472" y="3861048"/>
            <a:ext cx="432048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כִּתְבוּ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לְי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ַד כָּל מִשְׁפָּט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נָכו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ֹן אוֹ לֹא נָכוֹן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endParaRPr lang="en-US" sz="1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Guttman Keren" panose="02010401010101010101" pitchFamily="2" charset="-79"/>
                <a:cs typeface="Guttman Keren" panose="02010401010101010101" pitchFamily="2" charset="-79"/>
              </a:rPr>
              <a:t>שָׁרִים </a:t>
            </a:r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"</a:t>
            </a:r>
            <a:r>
              <a:rPr lang="he-IL" dirty="0" err="1">
                <a:latin typeface="Guttman Keren" panose="02010401010101010101" pitchFamily="2" charset="-79"/>
                <a:cs typeface="Guttman Keren" panose="02010401010101010101" pitchFamily="2" charset="-79"/>
              </a:rPr>
              <a:t>מָ</a:t>
            </a:r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ה נִשְׁתַּנַּה</a:t>
            </a:r>
            <a:r>
              <a:rPr lang="he-IL" dirty="0" smtClean="0">
                <a:latin typeface="Guttman Keren" panose="02010401010101010101" pitchFamily="2" charset="-79"/>
                <a:cs typeface="Guttman Keren" panose="02010401010101010101" pitchFamily="2" charset="-79"/>
              </a:rPr>
              <a:t>". _______</a:t>
            </a:r>
            <a:endParaRPr lang="en-US" dirty="0"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יוֹשְׁבִים </a:t>
            </a:r>
            <a:r>
              <a:rPr lang="he-IL" dirty="0" err="1">
                <a:latin typeface="Guttman Keren" panose="02010401010101010101" pitchFamily="2" charset="-79"/>
                <a:cs typeface="Guttman Keren" panose="02010401010101010101" pitchFamily="2" charset="-79"/>
              </a:rPr>
              <a:t>בַּס</a:t>
            </a:r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ֻּכָּה</a:t>
            </a:r>
            <a:r>
              <a:rPr lang="he-IL" dirty="0" smtClean="0">
                <a:latin typeface="Guttman Keren" panose="02010401010101010101" pitchFamily="2" charset="-79"/>
                <a:cs typeface="Guttman Keren" panose="02010401010101010101" pitchFamily="2" charset="-79"/>
              </a:rPr>
              <a:t>. _______ </a:t>
            </a:r>
            <a:endParaRPr lang="en-US" dirty="0"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מְנַקִּים אֶת הַבַּיִ</a:t>
            </a:r>
            <a:r>
              <a:rPr lang="he-IL" dirty="0" err="1">
                <a:latin typeface="Guttman Keren" panose="02010401010101010101" pitchFamily="2" charset="-79"/>
                <a:cs typeface="Guttman Keren" panose="02010401010101010101" pitchFamily="2" charset="-79"/>
              </a:rPr>
              <a:t>ת </a:t>
            </a:r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– בִּעוּר </a:t>
            </a:r>
            <a:r>
              <a:rPr lang="he-IL" dirty="0" err="1">
                <a:latin typeface="Guttman Keren" panose="02010401010101010101" pitchFamily="2" charset="-79"/>
                <a:cs typeface="Guttman Keren" panose="02010401010101010101" pitchFamily="2" charset="-79"/>
              </a:rPr>
              <a:t>חָמ</a:t>
            </a:r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ֵץ</a:t>
            </a:r>
            <a:r>
              <a:rPr lang="he-IL" dirty="0" smtClean="0">
                <a:latin typeface="Guttman Keren" panose="02010401010101010101" pitchFamily="2" charset="-79"/>
                <a:cs typeface="Guttman Keren" panose="02010401010101010101" pitchFamily="2" charset="-79"/>
              </a:rPr>
              <a:t>. _______</a:t>
            </a:r>
            <a:endParaRPr lang="en-US" dirty="0"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אוֹכְלִים פֵּרוֹת יְבֵשִׁים</a:t>
            </a:r>
            <a:r>
              <a:rPr lang="he-IL" dirty="0" smtClean="0">
                <a:latin typeface="Guttman Keren" panose="02010401010101010101" pitchFamily="2" charset="-79"/>
                <a:cs typeface="Guttman Keren" panose="02010401010101010101" pitchFamily="2" charset="-79"/>
              </a:rPr>
              <a:t>. _______</a:t>
            </a:r>
            <a:endParaRPr lang="en-US" dirty="0">
              <a:latin typeface="David" panose="020E0502060401010101" pitchFamily="34" charset="-79"/>
              <a:cs typeface="Guttman Keren" panose="02010401010101010101" pitchFamily="2" charset="-79"/>
            </a:endParaRPr>
          </a:p>
          <a:p>
            <a:r>
              <a:rPr lang="he-IL" dirty="0">
                <a:latin typeface="Guttman Keren" panose="02010401010101010101" pitchFamily="2" charset="-79"/>
                <a:cs typeface="Guttman Keren" panose="02010401010101010101" pitchFamily="2" charset="-79"/>
              </a:rPr>
              <a:t>מַחְבִּיאִים אֶת הָאֲפִיקוֹמָן</a:t>
            </a:r>
            <a:r>
              <a:rPr lang="he-IL" dirty="0" smtClean="0">
                <a:latin typeface="Guttman Keren" panose="02010401010101010101" pitchFamily="2" charset="-79"/>
                <a:cs typeface="Guttman Keren" panose="02010401010101010101" pitchFamily="2" charset="-79"/>
              </a:rPr>
              <a:t>. _______</a:t>
            </a:r>
            <a:endParaRPr lang="en-US" dirty="0">
              <a:latin typeface="David" panose="020E0502060401010101" pitchFamily="34" charset="-79"/>
              <a:cs typeface="Guttman Keren" panose="02010401010101010101" pitchFamily="2" charset="-79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457056" y="260648"/>
            <a:ext cx="432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תִּפְ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זֹרֶת עֶשֶׂר הַמַּכּוֹת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20" name="טבלה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541152"/>
              </p:ext>
            </p:extLst>
          </p:nvPr>
        </p:nvGraphicFramePr>
        <p:xfrm>
          <a:off x="6033120" y="1556793"/>
          <a:ext cx="3302000" cy="38884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2750"/>
                <a:gridCol w="412750"/>
                <a:gridCol w="412750"/>
                <a:gridCol w="412750"/>
                <a:gridCol w="412750"/>
                <a:gridCol w="412750"/>
                <a:gridCol w="412750"/>
                <a:gridCol w="412750"/>
              </a:tblGrid>
              <a:tr h="5580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דָ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ם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בָּ</a:t>
                      </a:r>
                      <a:endParaRPr lang="en-US" sz="1600" b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רָ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ד</a:t>
                      </a:r>
                      <a:endParaRPr lang="en-US" sz="1600" b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גִ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ד</a:t>
                      </a:r>
                      <a:endParaRPr lang="en-US" sz="1600" b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שְׁ</a:t>
                      </a:r>
                      <a:endParaRPr lang="en-US" sz="1600" b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0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דָ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אַ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רְ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בֶּ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ה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חַ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בֶ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חִ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989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בְּ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כ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וֹ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ר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וֹ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ת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ר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י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0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רֹ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צְ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פַ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רְ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דֵ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עַ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ל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ן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0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כַ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חֹ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שֶׁ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ךְ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מֻ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גֲ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דֶ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מֶ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0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קַ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פְ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ץ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כִּ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נִ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י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ם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ל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0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עָ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ר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וֹ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ב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ן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טִ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צְ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פַ</a:t>
                      </a:r>
                      <a:endParaRPr lang="he-IL" sz="2800" b="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מלבן 20"/>
          <p:cNvSpPr/>
          <p:nvPr/>
        </p:nvSpPr>
        <p:spPr>
          <a:xfrm>
            <a:off x="5457056" y="899428"/>
            <a:ext cx="4279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מִצְאוּ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בַּתִּפְזֹרֶת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אֶת עֶשֶׂר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הַמַּכּוֹת.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080" y="5942303"/>
            <a:ext cx="584524" cy="566201"/>
          </a:xfrm>
          <a:prstGeom prst="rect">
            <a:avLst/>
          </a:prstGeom>
        </p:spPr>
      </p:pic>
      <p:sp>
        <p:nvSpPr>
          <p:cNvPr id="24" name="מלבן 23"/>
          <p:cNvSpPr/>
          <p:nvPr/>
        </p:nvSpPr>
        <p:spPr>
          <a:xfrm>
            <a:off x="416496" y="5956257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001020" y="6028265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6" name="תמונה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5949280"/>
            <a:ext cx="584524" cy="5662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5457056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673080" y="5949280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57604" y="6021288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7376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00472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3080792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8032" y="260648"/>
            <a:ext cx="4232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b="1" dirty="0"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הַמְּגֵרָה</a:t>
            </a:r>
            <a:endParaRPr kumimoji="0" lang="he-I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457056" y="260648"/>
            <a:ext cx="432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אֵלִיָּהוּ מְחַכֶּה לֶאֵלִיָּהוּ</a:t>
            </a:r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080" y="5942303"/>
            <a:ext cx="584524" cy="566201"/>
          </a:xfrm>
          <a:prstGeom prst="rect">
            <a:avLst/>
          </a:prstGeom>
        </p:spPr>
      </p:pic>
      <p:sp>
        <p:nvSpPr>
          <p:cNvPr id="24" name="מלבן 23"/>
          <p:cNvSpPr/>
          <p:nvPr/>
        </p:nvSpPr>
        <p:spPr>
          <a:xfrm>
            <a:off x="416496" y="5956257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001020" y="6028265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6" name="תמונה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5949280"/>
            <a:ext cx="584524" cy="566201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5673080" y="861127"/>
            <a:ext cx="38990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אֵלִיָּהוּ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הֵגִּיף אֶת הַתְּרִיסִים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בַּחֶדֶר,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כִּבָּה אֶת הָאוֹר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וְהָלַךְ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לִישֹׁן.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הוּא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חַיָּב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לִישֹׁן. הַיּוֹם בָּעֶרֶב לֵיל הַסֵּדֶר.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אָמְנָם אוֹר בַּחוּץ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וְשְׁעַת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צָהֳרַיִם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אַךְ אֵלִיָּהוּ רוֹצֶה לָנוּחַ.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הַשָּׁנָה הוּא מְתַכְנֵן לְחַכּוֹת לֶאֵלִיָּהוּ הַנָּבִיא.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בְּלֵיל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הַסֵּדֶר הִבִּיט אֵלִיָּהוּ בְּאַבָּא,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בְּשָׁעָה שֶׁמָּזַג יַיִן לַכּוֹס הַגְּדוֹלָה, </a:t>
            </a:r>
            <a:endParaRPr lang="he-IL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כּוֹסוֹ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שֶׁל אֵלִיָּהוּ.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אַחַר כָּךְ הִבִּיט בְּאַבָּא בְּמֶשֶׁךְ כָּל הַמַּגִּיד,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אַחַר כָּךְ...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אַחַר כָּךְ אֵלִיָּהוּ כְּבָר לֹא יוֹדֵעַ מָה הָיָה, </a:t>
            </a:r>
            <a:endParaRPr lang="he-IL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כִּי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הוּא נִרְדָּם.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281266" y="4925081"/>
            <a:ext cx="1368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לְאַחַר הַקְּרִיאָה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צַיְּרוּ חִיּוּךְ</a:t>
            </a:r>
            <a:endParaRPr kumimoji="0" lang="he-I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5785322" y="5380336"/>
            <a:ext cx="360040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416496" y="836712"/>
            <a:ext cx="38990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הֲכִי נֶחְמָד לְנַקּוֹת</a:t>
            </a: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אֶת הַמְּגֵרָה</a:t>
            </a:r>
          </a:p>
          <a:p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וְלִמְצֹא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בָּהּ דְּבָרִים</a:t>
            </a: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מִשָּׁנָה שֶׁעָבְרָה:</a:t>
            </a: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גֻּלָּה גְּדוֹלָה, צִיּוּר</a:t>
            </a: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וּמַחְבֶּרֶת,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תְּמוּנָה שֶׁקִּבַּלְתִּי מֵהַגַּן</a:t>
            </a: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לְמַזְכֶּרֶת.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כָּל חֵפֶץ מַזְכִּיר לִי</a:t>
            </a: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דְּבָרִים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נִשְׁכָּחִים,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מַעֲלֶה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זִכְרוֹנוֹת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מְתוּקִים</a:t>
            </a: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וּשְׂמֵחִים.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56456" y="885513"/>
            <a:ext cx="1368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לְאַחַר הַקְּרִיאָה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צַיְּרוּ חִיּוּךְ</a:t>
            </a:r>
            <a:endParaRPr kumimoji="0" lang="he-I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60512" y="1340768"/>
            <a:ext cx="360040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052" name="Picture 4" descr="Box, Drawer, Stor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92" y="4293097"/>
            <a:ext cx="1851288" cy="14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39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5457056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673080" y="5949280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57604" y="6021288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7376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00472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3080792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8032" y="260648"/>
            <a:ext cx="4232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b="1" dirty="0"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הַגְדָּרוֹת </a:t>
            </a:r>
            <a:r>
              <a:rPr lang="he-IL" sz="2800" b="1" dirty="0" smtClean="0"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לַתַּשְׁבֵּץ</a:t>
            </a:r>
            <a:endParaRPr lang="he-IL" sz="2800" b="1" dirty="0">
              <a:latin typeface="David" panose="020E0502060401010101" pitchFamily="34" charset="-79"/>
              <a:ea typeface="Calibri" pitchFamily="34" charset="0"/>
              <a:cs typeface="David" panose="020E0502060401010101" pitchFamily="34" charset="-79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457056" y="260648"/>
            <a:ext cx="432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תַּשְּׁבֵּץ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080" y="5942303"/>
            <a:ext cx="584524" cy="566201"/>
          </a:xfrm>
          <a:prstGeom prst="rect">
            <a:avLst/>
          </a:prstGeom>
        </p:spPr>
      </p:pic>
      <p:sp>
        <p:nvSpPr>
          <p:cNvPr id="24" name="מלבן 23"/>
          <p:cNvSpPr/>
          <p:nvPr/>
        </p:nvSpPr>
        <p:spPr>
          <a:xfrm>
            <a:off x="416496" y="5956257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001020" y="6028265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6" name="תמונה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5949280"/>
            <a:ext cx="584524" cy="566201"/>
          </a:xfrm>
          <a:prstGeom prst="rect">
            <a:avLst/>
          </a:prstGeom>
        </p:spPr>
      </p:pic>
      <p:sp>
        <p:nvSpPr>
          <p:cNvPr id="28" name="מלבן 27"/>
          <p:cNvSpPr/>
          <p:nvPr/>
        </p:nvSpPr>
        <p:spPr>
          <a:xfrm>
            <a:off x="416496" y="836712"/>
            <a:ext cx="38990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1. הַחֹדֶשׁ בּוֹ חוֹגְגִים אֶת חַג הַפֶּסַח.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2. אוֹכְלִים אוֹתָן בַּחַג בִּמְקוֹם לֶחֶם.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3. אוֹתוֹ חָצוּ בְּנֵי יִשְׂרָאֵל כְּשֶׁיָּצְאוּ </a:t>
            </a:r>
            <a:r>
              <a:rPr lang="en-US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0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 מִמִּצְרַיִם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4. אֶחָד מִשְּׁמוֹת הַחַג.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5. אֶחָד מֵאַרְבַּעַת הַבָּנִים.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6. אוֹתוֹ מָשְׁתָה בַּת פַּרְעֹה מִן הַיְאוֹר.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7. מֵעֶשֶׂר הַמַּכּוֹת (גַּם שֵׁם שֶׁל בַּעַל חַיִּים).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8. בְּנֵי יִשְׂרָאֵל הָיוּ עֲבָדִים שֶׁלּוֹ.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9. מַחְבִּיאִים אוֹתוֹ בְּלֵיל הַסֵּדֶר.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10. בְּנֵי יִשְׂרָאֵל הָיוּ _____ בְּמִצְרַיִם.</a:t>
            </a:r>
          </a:p>
        </p:txBody>
      </p:sp>
      <p:graphicFrame>
        <p:nvGraphicFramePr>
          <p:cNvPr id="21" name="טבלה 20"/>
          <p:cNvGraphicFramePr>
            <a:graphicFrameLocks noGrp="1"/>
          </p:cNvGraphicFramePr>
          <p:nvPr/>
        </p:nvGraphicFramePr>
        <p:xfrm>
          <a:off x="5745088" y="980724"/>
          <a:ext cx="3950070" cy="37444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5007"/>
                <a:gridCol w="395007"/>
                <a:gridCol w="395007"/>
                <a:gridCol w="395007"/>
                <a:gridCol w="395007"/>
                <a:gridCol w="395007"/>
                <a:gridCol w="395007"/>
                <a:gridCol w="395007"/>
                <a:gridCol w="395007"/>
                <a:gridCol w="395007"/>
              </a:tblGrid>
              <a:tr h="374442"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5529064" y="5039017"/>
            <a:ext cx="4016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מָה קִבַּלְתֶּם בַּטּ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וּר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הַמְסֻמָּן? ______________________</a:t>
            </a:r>
            <a:endParaRPr kumimoji="0" lang="he-I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4908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5457056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673080" y="5949280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57604" y="6021288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7376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00472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3080792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8032" y="260648"/>
            <a:ext cx="4232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b="1" dirty="0"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עִגּוּלִים לִגְזִירָה</a:t>
            </a: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457056" y="260648"/>
            <a:ext cx="432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אֹפֶן הֲכָנַת מַצּוֹת</a:t>
            </a:r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080" y="5942303"/>
            <a:ext cx="584524" cy="566201"/>
          </a:xfrm>
          <a:prstGeom prst="rect">
            <a:avLst/>
          </a:prstGeom>
        </p:spPr>
      </p:pic>
      <p:sp>
        <p:nvSpPr>
          <p:cNvPr id="24" name="מלבן 23"/>
          <p:cNvSpPr/>
          <p:nvPr/>
        </p:nvSpPr>
        <p:spPr>
          <a:xfrm>
            <a:off x="416496" y="5956257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001020" y="6028265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6" name="תמונה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5949280"/>
            <a:ext cx="584524" cy="566201"/>
          </a:xfrm>
          <a:prstGeom prst="rect">
            <a:avLst/>
          </a:prstGeom>
        </p:spPr>
      </p:pic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328592" y="786190"/>
            <a:ext cx="44489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גִּזְרוּ אֶת הָעִגּוּלִים שֶׁבָּעַמּוּד הַבָּא וְהַדְבִּיקוּ לְפִי הַסֵּ</a:t>
            </a:r>
            <a:r>
              <a:rPr kumimoji="0" lang="he-IL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דֶר </a:t>
            </a:r>
            <a:r>
              <a:rPr kumimoji="0" 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הַמַּתְאִים:</a:t>
            </a:r>
            <a:endParaRPr kumimoji="0" lang="he-I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8625408" y="126876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מחבר חץ ישר 19"/>
          <p:cNvCxnSpPr/>
          <p:nvPr/>
        </p:nvCxnSpPr>
        <p:spPr>
          <a:xfrm flipH="1">
            <a:off x="8265368" y="1772816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אליפסה 21"/>
          <p:cNvSpPr/>
          <p:nvPr/>
        </p:nvSpPr>
        <p:spPr>
          <a:xfrm>
            <a:off x="7185248" y="126876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7" name="מחבר חץ ישר 26"/>
          <p:cNvCxnSpPr/>
          <p:nvPr/>
        </p:nvCxnSpPr>
        <p:spPr>
          <a:xfrm flipH="1">
            <a:off x="6825208" y="1772816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אליפסה 28"/>
          <p:cNvSpPr/>
          <p:nvPr/>
        </p:nvSpPr>
        <p:spPr>
          <a:xfrm>
            <a:off x="5745088" y="126876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0" name="מחבר חץ ישר 29"/>
          <p:cNvCxnSpPr/>
          <p:nvPr/>
        </p:nvCxnSpPr>
        <p:spPr>
          <a:xfrm rot="16200000" flipH="1">
            <a:off x="6105128" y="256490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אליפסה 31"/>
          <p:cNvSpPr/>
          <p:nvPr/>
        </p:nvSpPr>
        <p:spPr>
          <a:xfrm flipH="1">
            <a:off x="8625408" y="2852936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3" name="מחבר חץ ישר 32"/>
          <p:cNvCxnSpPr/>
          <p:nvPr/>
        </p:nvCxnSpPr>
        <p:spPr>
          <a:xfrm>
            <a:off x="8265368" y="335699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אליפסה 33"/>
          <p:cNvSpPr/>
          <p:nvPr/>
        </p:nvSpPr>
        <p:spPr>
          <a:xfrm flipH="1">
            <a:off x="7185248" y="2852936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5" name="מחבר חץ ישר 34"/>
          <p:cNvCxnSpPr/>
          <p:nvPr/>
        </p:nvCxnSpPr>
        <p:spPr>
          <a:xfrm>
            <a:off x="6825208" y="335699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אליפסה 35"/>
          <p:cNvSpPr/>
          <p:nvPr/>
        </p:nvSpPr>
        <p:spPr>
          <a:xfrm flipH="1">
            <a:off x="5745088" y="2852936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7" name="מחבר חץ ישר 36"/>
          <p:cNvCxnSpPr/>
          <p:nvPr/>
        </p:nvCxnSpPr>
        <p:spPr>
          <a:xfrm rot="16200000" flipH="1">
            <a:off x="9129464" y="4149080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אליפסה 37"/>
          <p:cNvSpPr/>
          <p:nvPr/>
        </p:nvSpPr>
        <p:spPr>
          <a:xfrm flipH="1">
            <a:off x="8625408" y="450912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9" name="מחבר חץ ישר 38"/>
          <p:cNvCxnSpPr/>
          <p:nvPr/>
        </p:nvCxnSpPr>
        <p:spPr>
          <a:xfrm flipH="1">
            <a:off x="8265368" y="5013176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אליפסה 39"/>
          <p:cNvSpPr/>
          <p:nvPr/>
        </p:nvSpPr>
        <p:spPr>
          <a:xfrm flipH="1">
            <a:off x="7185248" y="450912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1" name="מחבר חץ ישר 40"/>
          <p:cNvCxnSpPr/>
          <p:nvPr/>
        </p:nvCxnSpPr>
        <p:spPr>
          <a:xfrm flipH="1">
            <a:off x="6753200" y="5013176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תמונה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710" y="4581128"/>
            <a:ext cx="983482" cy="952653"/>
          </a:xfrm>
          <a:prstGeom prst="rect">
            <a:avLst/>
          </a:prstGeom>
        </p:spPr>
      </p:pic>
      <p:sp>
        <p:nvSpPr>
          <p:cNvPr id="43" name="אליפסה 42"/>
          <p:cNvSpPr/>
          <p:nvPr/>
        </p:nvSpPr>
        <p:spPr>
          <a:xfrm>
            <a:off x="3224808" y="126876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4" name="אליפסה 43"/>
          <p:cNvSpPr/>
          <p:nvPr/>
        </p:nvSpPr>
        <p:spPr>
          <a:xfrm>
            <a:off x="1928664" y="126876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5" name="אליפסה 44"/>
          <p:cNvSpPr/>
          <p:nvPr/>
        </p:nvSpPr>
        <p:spPr>
          <a:xfrm>
            <a:off x="632520" y="1268760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6" name="אליפסה 45"/>
          <p:cNvSpPr/>
          <p:nvPr/>
        </p:nvSpPr>
        <p:spPr>
          <a:xfrm>
            <a:off x="3224808" y="2636912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7" name="אליפסה 46"/>
          <p:cNvSpPr/>
          <p:nvPr/>
        </p:nvSpPr>
        <p:spPr>
          <a:xfrm>
            <a:off x="1928664" y="2636912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8" name="אליפסה 47"/>
          <p:cNvSpPr/>
          <p:nvPr/>
        </p:nvSpPr>
        <p:spPr>
          <a:xfrm>
            <a:off x="632520" y="2636912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9" name="אליפסה 48"/>
          <p:cNvSpPr/>
          <p:nvPr/>
        </p:nvSpPr>
        <p:spPr>
          <a:xfrm>
            <a:off x="3224808" y="4005064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0" name="אליפסה 49"/>
          <p:cNvSpPr/>
          <p:nvPr/>
        </p:nvSpPr>
        <p:spPr>
          <a:xfrm>
            <a:off x="1928664" y="4005064"/>
            <a:ext cx="1008112" cy="100811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3224808" y="1348026"/>
            <a:ext cx="10081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טוֹחֲנִים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אֶ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ת הַקֶּמַח</a:t>
            </a:r>
            <a:endParaRPr kumimoji="0" lang="he-I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1928664" y="1484783"/>
            <a:ext cx="1008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מְרַדְּדִים אֶת הַבָּצֵק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3" name="Rectangle 2"/>
          <p:cNvSpPr>
            <a:spLocks noChangeArrowheads="1"/>
          </p:cNvSpPr>
          <p:nvPr/>
        </p:nvSpPr>
        <p:spPr bwMode="auto">
          <a:xfrm>
            <a:off x="632520" y="1483042"/>
            <a:ext cx="1008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מְנַקְּבִים אֶת הַבָּצֵק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3224808" y="2856418"/>
            <a:ext cx="1008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לָשִׁים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אֶ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 הַבָּצֵק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928664" y="2854677"/>
            <a:ext cx="1008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מַכְנִיס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ִים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לְתַנּוּר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6" name="Rectangle 2"/>
          <p:cNvSpPr>
            <a:spLocks noChangeArrowheads="1"/>
          </p:cNvSpPr>
          <p:nvPr/>
        </p:nvSpPr>
        <p:spPr bwMode="auto">
          <a:xfrm>
            <a:off x="632520" y="2852936"/>
            <a:ext cx="1008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רוֹדִים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מִ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ן הַתַּנּוּר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7" name="Rectangle 2"/>
          <p:cNvSpPr>
            <a:spLocks noChangeArrowheads="1"/>
          </p:cNvSpPr>
          <p:nvPr/>
        </p:nvSpPr>
        <p:spPr bwMode="auto">
          <a:xfrm>
            <a:off x="3224808" y="4087812"/>
            <a:ext cx="10081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מְנַפִּים אֶת הַקֶּמַח</a:t>
            </a:r>
            <a:endParaRPr kumimoji="0" lang="he-I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8" name="Rectangle 2"/>
          <p:cNvSpPr>
            <a:spLocks noChangeArrowheads="1"/>
          </p:cNvSpPr>
          <p:nvPr/>
        </p:nvSpPr>
        <p:spPr bwMode="auto">
          <a:xfrm>
            <a:off x="1928664" y="4086071"/>
            <a:ext cx="10081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קוֹצְרִים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אֶ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הַחִטּ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ָה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097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5457056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673080" y="5949280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57604" y="6021288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7376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00472" y="188640"/>
            <a:ext cx="432048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3080792" y="188640"/>
            <a:ext cx="144016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8032" y="260648"/>
            <a:ext cx="4232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b="1" dirty="0"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מִלִּים שֶׁל פֶּסַח</a:t>
            </a: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457056" y="260648"/>
            <a:ext cx="432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בִּרְכַּת הָאִילָנוֹת</a:t>
            </a:r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080" y="5942303"/>
            <a:ext cx="584524" cy="566201"/>
          </a:xfrm>
          <a:prstGeom prst="rect">
            <a:avLst/>
          </a:prstGeom>
        </p:spPr>
      </p:pic>
      <p:sp>
        <p:nvSpPr>
          <p:cNvPr id="24" name="מלבן 23"/>
          <p:cNvSpPr/>
          <p:nvPr/>
        </p:nvSpPr>
        <p:spPr>
          <a:xfrm>
            <a:off x="416496" y="5956257"/>
            <a:ext cx="388843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001020" y="6028265"/>
            <a:ext cx="323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חוֹבֶרֶת עֲבוֹדָה לְפֶסַח</a:t>
            </a:r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6" name="תמונה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5949280"/>
            <a:ext cx="584524" cy="566201"/>
          </a:xfrm>
          <a:prstGeom prst="rect">
            <a:avLst/>
          </a:prstGeom>
        </p:spPr>
      </p:pic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328592" y="755413"/>
            <a:ext cx="4448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e-IL" dirty="0" smtClean="0"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צִבְעוּ:</a:t>
            </a:r>
            <a:endParaRPr kumimoji="0" lang="he-I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098" name="Picture 2" descr="Tree, Green, Stem, Branches, Nature"/>
          <p:cNvPicPr>
            <a:picLocks noChangeAspect="1" noChangeArrowheads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072" y="1349844"/>
            <a:ext cx="1997053" cy="254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691" y="1899255"/>
            <a:ext cx="562936" cy="560434"/>
          </a:xfrm>
          <a:prstGeom prst="rect">
            <a:avLst/>
          </a:prstGeom>
        </p:spPr>
      </p:pic>
      <p:pic>
        <p:nvPicPr>
          <p:cNvPr id="59" name="תמונה 5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048" y="1556587"/>
            <a:ext cx="562936" cy="560434"/>
          </a:xfrm>
          <a:prstGeom prst="rect">
            <a:avLst/>
          </a:prstGeom>
        </p:spPr>
      </p:pic>
      <p:pic>
        <p:nvPicPr>
          <p:cNvPr id="60" name="תמונה 5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130" y="2124836"/>
            <a:ext cx="562936" cy="560434"/>
          </a:xfrm>
          <a:prstGeom prst="rect">
            <a:avLst/>
          </a:prstGeom>
        </p:spPr>
      </p:pic>
      <p:pic>
        <p:nvPicPr>
          <p:cNvPr id="61" name="Picture 2" descr="Tree, Green, Stem, Branches, Nature"/>
          <p:cNvPicPr>
            <a:picLocks noChangeAspect="1" noChangeArrowheads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371" y="1268760"/>
            <a:ext cx="1997053" cy="254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pixabay.com/static/uploads/photo/2014/09/08/17/52/orange-439383_960_720.png"/>
          <p:cNvPicPr>
            <a:picLocks noChangeAspect="1" noChangeArrowheads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542" y="1828989"/>
            <a:ext cx="544274" cy="72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https://pixabay.com/static/uploads/photo/2014/09/08/17/52/orange-439383_960_720.png"/>
          <p:cNvPicPr>
            <a:picLocks noChangeAspect="1" noChangeArrowheads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328" y="1627192"/>
            <a:ext cx="544274" cy="72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https://pixabay.com/static/uploads/photo/2014/09/08/17/52/orange-439383_960_720.png"/>
          <p:cNvPicPr>
            <a:picLocks noChangeAspect="1" noChangeArrowheads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089" y="1376980"/>
            <a:ext cx="544274" cy="72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Tree, Green, Stem, Branches, Nature"/>
          <p:cNvPicPr>
            <a:picLocks noChangeAspect="1" noChangeArrowheads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903" y="3234405"/>
            <a:ext cx="1997053" cy="254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ear, Brown, Fruit, Food, Color, Fresh"/>
          <p:cNvPicPr>
            <a:picLocks noChangeAspect="1" noChangeArrowheads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691" y="3645024"/>
            <a:ext cx="502904" cy="62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Pear, Brown, Fruit, Food, Color, Fresh"/>
          <p:cNvPicPr>
            <a:picLocks noChangeAspect="1" noChangeArrowheads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77" y="3367747"/>
            <a:ext cx="502904" cy="62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" descr="Pear, Brown, Fruit, Food, Color, Fresh"/>
          <p:cNvPicPr>
            <a:picLocks noChangeAspect="1" noChangeArrowheads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68" y="3693454"/>
            <a:ext cx="502904" cy="62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35104" y="3003572"/>
            <a:ext cx="1368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לְאַחַר הַקְּרִיאָה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itchFamily="34" charset="0"/>
                <a:cs typeface="David" panose="020E0502060401010101" pitchFamily="34" charset="-79"/>
              </a:rPr>
              <a:t>צַיְּרוּ חִיּוּךְ</a:t>
            </a:r>
            <a:endParaRPr kumimoji="0" lang="he-I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9" name="אליפסה 68"/>
          <p:cNvSpPr/>
          <p:nvPr/>
        </p:nvSpPr>
        <p:spPr>
          <a:xfrm>
            <a:off x="539160" y="3458827"/>
            <a:ext cx="360040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3440832" y="1268760"/>
            <a:ext cx="864096" cy="3584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/>
          <p:cNvSpPr/>
          <p:nvPr/>
        </p:nvSpPr>
        <p:spPr>
          <a:xfrm>
            <a:off x="2936776" y="1268760"/>
            <a:ext cx="432048" cy="3584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מלבן 70"/>
          <p:cNvSpPr/>
          <p:nvPr/>
        </p:nvSpPr>
        <p:spPr>
          <a:xfrm>
            <a:off x="2360712" y="1268760"/>
            <a:ext cx="504056" cy="3584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מלבן 71"/>
          <p:cNvSpPr/>
          <p:nvPr/>
        </p:nvSpPr>
        <p:spPr>
          <a:xfrm>
            <a:off x="1403256" y="1268760"/>
            <a:ext cx="813440" cy="3584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מלבן 72"/>
          <p:cNvSpPr/>
          <p:nvPr/>
        </p:nvSpPr>
        <p:spPr>
          <a:xfrm>
            <a:off x="3656856" y="1988839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מלבן 73"/>
          <p:cNvSpPr/>
          <p:nvPr/>
        </p:nvSpPr>
        <p:spPr>
          <a:xfrm>
            <a:off x="2936776" y="1988840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/>
          <p:cNvSpPr/>
          <p:nvPr/>
        </p:nvSpPr>
        <p:spPr>
          <a:xfrm>
            <a:off x="1403256" y="1988841"/>
            <a:ext cx="1461512" cy="3653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/>
          <p:cNvSpPr/>
          <p:nvPr/>
        </p:nvSpPr>
        <p:spPr>
          <a:xfrm>
            <a:off x="3152800" y="2708920"/>
            <a:ext cx="1224136" cy="382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/>
          <p:cNvSpPr/>
          <p:nvPr/>
        </p:nvSpPr>
        <p:spPr>
          <a:xfrm>
            <a:off x="2216696" y="2708920"/>
            <a:ext cx="864096" cy="382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/>
          <p:cNvSpPr/>
          <p:nvPr/>
        </p:nvSpPr>
        <p:spPr>
          <a:xfrm>
            <a:off x="1543296" y="2708920"/>
            <a:ext cx="601392" cy="382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/>
          <p:cNvSpPr/>
          <p:nvPr/>
        </p:nvSpPr>
        <p:spPr>
          <a:xfrm>
            <a:off x="3656856" y="3855691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/>
          <p:cNvSpPr/>
          <p:nvPr/>
        </p:nvSpPr>
        <p:spPr>
          <a:xfrm>
            <a:off x="2936776" y="3855691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/>
          <p:cNvSpPr/>
          <p:nvPr/>
        </p:nvSpPr>
        <p:spPr>
          <a:xfrm>
            <a:off x="2216696" y="3855691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/>
          <p:cNvSpPr/>
          <p:nvPr/>
        </p:nvSpPr>
        <p:spPr>
          <a:xfrm>
            <a:off x="1496616" y="3855691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/>
          <p:cNvSpPr/>
          <p:nvPr/>
        </p:nvSpPr>
        <p:spPr>
          <a:xfrm>
            <a:off x="3656856" y="4287739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/>
          <p:cNvSpPr/>
          <p:nvPr/>
        </p:nvSpPr>
        <p:spPr>
          <a:xfrm>
            <a:off x="2936776" y="4287739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/>
          <p:cNvSpPr/>
          <p:nvPr/>
        </p:nvSpPr>
        <p:spPr>
          <a:xfrm>
            <a:off x="2216696" y="4287739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/>
          <p:cNvSpPr/>
          <p:nvPr/>
        </p:nvSpPr>
        <p:spPr>
          <a:xfrm>
            <a:off x="1496616" y="4287739"/>
            <a:ext cx="648072" cy="36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/>
          <p:cNvSpPr/>
          <p:nvPr/>
        </p:nvSpPr>
        <p:spPr>
          <a:xfrm>
            <a:off x="416496" y="836712"/>
            <a:ext cx="3899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יֵשׁ מִלִּים שֶׁמַּתְאִימוֹת לְכָל הַשָּׁנָה: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מִשְׁפָּחָה,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אֹכֶל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, עֶזְרָה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,   מַנְגִּינָה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יֵשׁ מִלִּים מְיֻחָדוֹת לְשַׁבָּתוֹת: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קִדּוּשׁ,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הַבְדָּלָה   וְשָׁלוֹשׁ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סְעוּדוֹת.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וְגַם כַּמָּה מִלִּים שֶׁל חַגֵי יִשְׂרָאֵל: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יַעֲלֶה וְיָבוֹא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, 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יוֹם טוֹב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,   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הַלֵּל.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וּלְחַג הַפֶּסַח,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חַיָּבִים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לְהוֹדוֹת,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יֵשׁ הַרְבֵּה מִלִּים מְיֻחָדוֹת: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כַּרְפַּס,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חֲרֹסֶת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 מָרוֹר   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וּמַצָּה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חָמֵץ,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 צָפוּן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דַּיֵנוּ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נִרְצָה</a:t>
            </a:r>
            <a:r>
              <a:rPr lang="en-US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0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יֵשׁ עוֹד מִלִּים וְתַגִּידוּ תּוֹדָה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שֶׁלֹּא כָּתַבְתִּי פֹּה אֶת כָּל הַהַגָּדָה...</a:t>
            </a:r>
          </a:p>
        </p:txBody>
      </p:sp>
    </p:spTree>
    <p:extLst>
      <p:ext uri="{BB962C8B-B14F-4D97-AF65-F5344CB8AC3E}">
        <p14:creationId xmlns:p14="http://schemas.microsoft.com/office/powerpoint/2010/main" val="374332002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511</Words>
  <Application>Microsoft Office PowerPoint</Application>
  <PresentationFormat>A4 Paper (210x297 mm)</PresentationFormat>
  <Paragraphs>219</Paragraphs>
  <Slides>6</Slides>
  <Notes>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David</vt:lpstr>
      <vt:lpstr>Guttman Keren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מיכל</dc:creator>
  <cp:lastModifiedBy>Daniel Ben-Yehuda</cp:lastModifiedBy>
  <cp:revision>115</cp:revision>
  <dcterms:created xsi:type="dcterms:W3CDTF">2012-03-26T14:48:08Z</dcterms:created>
  <dcterms:modified xsi:type="dcterms:W3CDTF">2016-04-11T11:51:17Z</dcterms:modified>
</cp:coreProperties>
</file>